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7" r:id="rId2"/>
    <p:sldId id="259" r:id="rId3"/>
    <p:sldId id="282" r:id="rId4"/>
    <p:sldId id="261" r:id="rId5"/>
    <p:sldId id="286" r:id="rId6"/>
    <p:sldId id="262" r:id="rId7"/>
    <p:sldId id="265" r:id="rId8"/>
    <p:sldId id="260" r:id="rId9"/>
    <p:sldId id="283" r:id="rId10"/>
    <p:sldId id="285" r:id="rId11"/>
    <p:sldId id="267" r:id="rId12"/>
    <p:sldId id="268" r:id="rId13"/>
    <p:sldId id="269" r:id="rId14"/>
    <p:sldId id="287" r:id="rId15"/>
    <p:sldId id="288" r:id="rId16"/>
    <p:sldId id="280" r:id="rId17"/>
  </p:sldIdLst>
  <p:sldSz cx="9144000" cy="5143500" type="screen16x9"/>
  <p:notesSz cx="7104063" cy="10234613"/>
  <p:embeddedFontLs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Helvetica Neue Light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9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12" autoAdjust="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99059" rIns="99059" bIns="99059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4e91f2e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4e91f2e89_0_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04e91f2e89_1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04e91f2e89_1_241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580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04e91f2e89_1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04e91f2e89_1_27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r>
              <a:rPr lang="de-DE" dirty="0"/>
              <a:t>Kontaktaufnahme eines unserer Kommunikationskanäle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Das Ziel ist das wir Ihre Disponenten oder Fuhrparkleiter entlasten und die Fahrer uns direkt anrufen können und eventuell eine gewisse Befugnis haben ein Panne selbst zu entscheiden.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04e91f2e89_1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04e91f2e89_1_30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r>
              <a:rPr lang="de-DE" dirty="0"/>
              <a:t>Zahlung per Rechnung:</a:t>
            </a:r>
          </a:p>
          <a:p>
            <a:pPr marL="0" indent="0">
              <a:buNone/>
            </a:pPr>
            <a:r>
              <a:rPr lang="de-DE" dirty="0"/>
              <a:t>Bei Neukunden werden wir die erste Zahlung vor der Erfüllung der Arbeit verlangen, als Sicherheit. </a:t>
            </a:r>
            <a:br>
              <a:rPr lang="de-DE" dirty="0"/>
            </a:br>
            <a:r>
              <a:rPr lang="de-DE" dirty="0"/>
              <a:t>Sobald Sie Stammkunde geworden sind werden die Rechnungen nach Erfüllung der Arbeit gesendet.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Qualitätskontrolle:</a:t>
            </a:r>
          </a:p>
          <a:p>
            <a:pPr marL="0" indent="0">
              <a:buNone/>
            </a:pPr>
            <a:r>
              <a:rPr lang="de-DE" dirty="0"/>
              <a:t>Nach der Kompletterfüllung des Auftrags werden wir Sie per Mail oder Anruf kontaktieren und ein Feedback sowie eine Google Bewertung einholen, damit wir unseren Service stätig weiter verbessern können.</a:t>
            </a:r>
          </a:p>
          <a:p>
            <a:pPr marL="0" indent="0">
              <a:buNone/>
            </a:pPr>
            <a:r>
              <a:rPr lang="de-DE" dirty="0"/>
              <a:t>Wir bitten auch um Weiterempfehlungen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04e91f2e89_1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04e91f2e89_1_329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04e91f2e89_1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04e91f2e89_1_567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04e91f2e89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04e91f2e89_0_14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0624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04e91f2e89_1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04e91f2e89_1_807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r>
              <a:rPr lang="de-DE" dirty="0"/>
              <a:t>Vielen Dank für Ihre Aufmerksamkeit.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04e91f2e8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04e91f2e89_0_1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04e91f2e8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04e91f2e89_0_5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1995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04e91f2e89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04e91f2e89_0_239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04e91f2e89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04e91f2e89_0_14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3764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04e91f2e89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04e91f2e89_0_286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r>
              <a:rPr lang="de-DE" dirty="0"/>
              <a:t>Kombinationsmöglichkeiten:</a:t>
            </a:r>
            <a:br>
              <a:rPr lang="de-DE" dirty="0"/>
            </a:br>
            <a:r>
              <a:rPr lang="de-DE" dirty="0"/>
              <a:t>Wir wissen aus Erfahrung welche Schritte für eine optimale Pannenservice Abwicklung zu befolgen sind.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Unsere Mitarbeiter werden Ihnen oder dem Fahrer gezielt Fragen zur Panne stellen um eine individuelle Lösung für Sie und Ihr Fahrzeug anzubieten.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Hier kommen verschiedene Möglichkeiten in Frage: </a:t>
            </a:r>
            <a:br>
              <a:rPr lang="de-DE" dirty="0"/>
            </a:br>
            <a:r>
              <a:rPr lang="de-DE" dirty="0"/>
              <a:t>- Das Fahrzeug hat einen Defekt und muss in die Werkstatt, kann aber nicht fahren also benötigt man erstmal einen Abschleppdienst.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04e91f2e89_1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04e91f2e89_1_201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04e91f2e89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04e91f2e89_0_14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04e91f2e89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04e91f2e89_0_14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6086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6173" y="0"/>
            <a:ext cx="5491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500" y="472225"/>
            <a:ext cx="2630650" cy="4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9100" y="3201000"/>
            <a:ext cx="544825" cy="16634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438471" y="3488595"/>
            <a:ext cx="5653800" cy="113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5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MT onroad </a:t>
            </a:r>
            <a:r>
              <a:rPr lang="de-DE" sz="155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– steht für schnelle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5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und individuelle Lösungen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5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für Sie und Ihr Fahrzeug in ganz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5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Deutschland und Osteuropa</a:t>
            </a:r>
          </a:p>
        </p:txBody>
      </p:sp>
      <p:sp>
        <p:nvSpPr>
          <p:cNvPr id="9" name="Google Shape;73;p14">
            <a:extLst>
              <a:ext uri="{FF2B5EF4-FFF2-40B4-BE49-F238E27FC236}">
                <a16:creationId xmlns:a16="http://schemas.microsoft.com/office/drawing/2014/main" id="{89566550-00FA-43A0-BC78-30D533A87451}"/>
              </a:ext>
            </a:extLst>
          </p:cNvPr>
          <p:cNvSpPr txBox="1"/>
          <p:nvPr/>
        </p:nvSpPr>
        <p:spPr>
          <a:xfrm>
            <a:off x="431750" y="1144172"/>
            <a:ext cx="5135332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Pannenservice Dienstleister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für Nutzfahrzeuge sowie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Auflieger aller Art</a:t>
            </a:r>
            <a:endParaRPr sz="24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B6E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0" name="Google Shape;290;p23"/>
          <p:cNvCxnSpPr/>
          <p:nvPr/>
        </p:nvCxnSpPr>
        <p:spPr>
          <a:xfrm>
            <a:off x="571650" y="304300"/>
            <a:ext cx="8586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2" name="Google Shape;292;p23"/>
          <p:cNvSpPr txBox="1"/>
          <p:nvPr/>
        </p:nvSpPr>
        <p:spPr>
          <a:xfrm>
            <a:off x="188825" y="134950"/>
            <a:ext cx="38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09</a:t>
            </a:r>
            <a:endParaRPr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Grafik 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4CDAF0A-24AD-4069-8909-C3F0306BA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671513"/>
            <a:ext cx="9144000" cy="6486525"/>
          </a:xfrm>
          <a:prstGeom prst="rect">
            <a:avLst/>
          </a:prstGeom>
        </p:spPr>
      </p:pic>
      <p:cxnSp>
        <p:nvCxnSpPr>
          <p:cNvPr id="7" name="Google Shape;102;p17">
            <a:extLst>
              <a:ext uri="{FF2B5EF4-FFF2-40B4-BE49-F238E27FC236}">
                <a16:creationId xmlns:a16="http://schemas.microsoft.com/office/drawing/2014/main" id="{652142DE-A805-4514-B47D-C7EC32F4E634}"/>
              </a:ext>
            </a:extLst>
          </p:cNvPr>
          <p:cNvCxnSpPr>
            <a:cxnSpLocks/>
          </p:cNvCxnSpPr>
          <p:nvPr/>
        </p:nvCxnSpPr>
        <p:spPr>
          <a:xfrm>
            <a:off x="717326" y="456700"/>
            <a:ext cx="8419949" cy="1695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103;p17">
            <a:extLst>
              <a:ext uri="{FF2B5EF4-FFF2-40B4-BE49-F238E27FC236}">
                <a16:creationId xmlns:a16="http://schemas.microsoft.com/office/drawing/2014/main" id="{D4B34628-AB72-4EC8-9303-5767883431F9}"/>
              </a:ext>
            </a:extLst>
          </p:cNvPr>
          <p:cNvSpPr txBox="1"/>
          <p:nvPr/>
        </p:nvSpPr>
        <p:spPr>
          <a:xfrm>
            <a:off x="341225" y="287350"/>
            <a:ext cx="38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</a:t>
            </a:r>
            <a:r>
              <a:rPr lang="de-DE" sz="1000" dirty="0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9</a:t>
            </a:r>
            <a:endParaRPr sz="1000" dirty="0">
              <a:solidFill>
                <a:schemeClr val="bg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33618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4"/>
          <p:cNvPicPr preferRelativeResize="0"/>
          <p:nvPr/>
        </p:nvPicPr>
        <p:blipFill rotWithShape="1">
          <a:blip r:embed="rId3">
            <a:alphaModFix/>
          </a:blip>
          <a:srcRect r="6244"/>
          <a:stretch/>
        </p:blipFill>
        <p:spPr>
          <a:xfrm>
            <a:off x="6935525" y="1182800"/>
            <a:ext cx="2222999" cy="396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4"/>
          <p:cNvPicPr preferRelativeResize="0"/>
          <p:nvPr/>
        </p:nvPicPr>
        <p:blipFill rotWithShape="1">
          <a:blip r:embed="rId4">
            <a:alphaModFix/>
          </a:blip>
          <a:srcRect l="8525" r="11275"/>
          <a:stretch/>
        </p:blipFill>
        <p:spPr>
          <a:xfrm>
            <a:off x="2337425" y="1182800"/>
            <a:ext cx="2223001" cy="3960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" name="Google Shape;301;p24"/>
          <p:cNvCxnSpPr/>
          <p:nvPr/>
        </p:nvCxnSpPr>
        <p:spPr>
          <a:xfrm>
            <a:off x="571650" y="304300"/>
            <a:ext cx="8586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2" name="Google Shape;302;p24"/>
          <p:cNvSpPr txBox="1"/>
          <p:nvPr/>
        </p:nvSpPr>
        <p:spPr>
          <a:xfrm>
            <a:off x="188825" y="134950"/>
            <a:ext cx="38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10</a:t>
            </a:r>
            <a:endParaRPr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03" name="Google Shape;303;p24"/>
          <p:cNvSpPr txBox="1"/>
          <p:nvPr/>
        </p:nvSpPr>
        <p:spPr>
          <a:xfrm>
            <a:off x="188825" y="541275"/>
            <a:ext cx="533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Prozessablauf</a:t>
            </a:r>
            <a:endParaRPr sz="22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4" name="Google Shape;30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900" y="2838188"/>
            <a:ext cx="902944" cy="65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3259" y="2838188"/>
            <a:ext cx="1164709" cy="65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90824" y="2838193"/>
            <a:ext cx="1176474" cy="65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4130" y="2838193"/>
            <a:ext cx="1252945" cy="65002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4"/>
          <p:cNvSpPr txBox="1"/>
          <p:nvPr/>
        </p:nvSpPr>
        <p:spPr>
          <a:xfrm>
            <a:off x="188825" y="3868475"/>
            <a:ext cx="22230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5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Kontaktaufnahme</a:t>
            </a:r>
            <a:endParaRPr sz="15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09" name="Google Shape;309;p24"/>
          <p:cNvCxnSpPr/>
          <p:nvPr/>
        </p:nvCxnSpPr>
        <p:spPr>
          <a:xfrm>
            <a:off x="277900" y="4804725"/>
            <a:ext cx="1060200" cy="0"/>
          </a:xfrm>
          <a:prstGeom prst="straightConnector1">
            <a:avLst/>
          </a:prstGeom>
          <a:noFill/>
          <a:ln w="28575" cap="flat" cmpd="sng">
            <a:solidFill>
              <a:srgbClr val="00959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0" name="Google Shape;310;p24"/>
          <p:cNvCxnSpPr/>
          <p:nvPr/>
        </p:nvCxnSpPr>
        <p:spPr>
          <a:xfrm>
            <a:off x="4790825" y="4804725"/>
            <a:ext cx="1060200" cy="0"/>
          </a:xfrm>
          <a:prstGeom prst="straightConnector1">
            <a:avLst/>
          </a:prstGeom>
          <a:noFill/>
          <a:ln w="28575" cap="flat" cmpd="sng">
            <a:solidFill>
              <a:srgbClr val="00959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1" name="Google Shape;311;p24"/>
          <p:cNvSpPr txBox="1"/>
          <p:nvPr/>
        </p:nvSpPr>
        <p:spPr>
          <a:xfrm>
            <a:off x="2473250" y="3868475"/>
            <a:ext cx="20109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Situation erfassen und klären</a:t>
            </a:r>
            <a:endParaRPr sz="15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12" name="Google Shape;312;p24"/>
          <p:cNvCxnSpPr/>
          <p:nvPr/>
        </p:nvCxnSpPr>
        <p:spPr>
          <a:xfrm>
            <a:off x="2549450" y="4804725"/>
            <a:ext cx="1060200" cy="0"/>
          </a:xfrm>
          <a:prstGeom prst="straightConnector1">
            <a:avLst/>
          </a:prstGeom>
          <a:noFill/>
          <a:ln w="28575" cap="flat" cmpd="sng">
            <a:solidFill>
              <a:srgbClr val="00959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3" name="Google Shape;313;p24"/>
          <p:cNvSpPr txBox="1"/>
          <p:nvPr/>
        </p:nvSpPr>
        <p:spPr>
          <a:xfrm>
            <a:off x="4712226" y="3868475"/>
            <a:ext cx="22230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Lösungsvorschlag, Kostenvoranschlag</a:t>
            </a:r>
            <a:endParaRPr sz="15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14" name="Google Shape;314;p24"/>
          <p:cNvCxnSpPr/>
          <p:nvPr/>
        </p:nvCxnSpPr>
        <p:spPr>
          <a:xfrm>
            <a:off x="7164125" y="4804725"/>
            <a:ext cx="1060200" cy="0"/>
          </a:xfrm>
          <a:prstGeom prst="straightConnector1">
            <a:avLst/>
          </a:prstGeom>
          <a:noFill/>
          <a:ln w="28575" cap="flat" cmpd="sng">
            <a:solidFill>
              <a:srgbClr val="00959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5" name="Google Shape;315;p24"/>
          <p:cNvSpPr txBox="1"/>
          <p:nvPr/>
        </p:nvSpPr>
        <p:spPr>
          <a:xfrm>
            <a:off x="7109401" y="3867984"/>
            <a:ext cx="19179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Zusage des Preises</a:t>
            </a:r>
            <a:endParaRPr sz="15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/>
      <p:bldP spid="311" grpId="0"/>
      <p:bldP spid="313" grpId="0"/>
      <p:bldP spid="3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25"/>
          <p:cNvPicPr preferRelativeResize="0"/>
          <p:nvPr/>
        </p:nvPicPr>
        <p:blipFill rotWithShape="1">
          <a:blip r:embed="rId3">
            <a:alphaModFix/>
          </a:blip>
          <a:srcRect l="7236" r="7227"/>
          <a:stretch/>
        </p:blipFill>
        <p:spPr>
          <a:xfrm>
            <a:off x="4484150" y="1182800"/>
            <a:ext cx="2222998" cy="396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5"/>
          <p:cNvPicPr preferRelativeResize="0"/>
          <p:nvPr/>
        </p:nvPicPr>
        <p:blipFill rotWithShape="1">
          <a:blip r:embed="rId4">
            <a:alphaModFix/>
          </a:blip>
          <a:srcRect l="1625" r="1615"/>
          <a:stretch/>
        </p:blipFill>
        <p:spPr>
          <a:xfrm>
            <a:off x="0" y="1182800"/>
            <a:ext cx="2223000" cy="3960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25"/>
          <p:cNvCxnSpPr/>
          <p:nvPr/>
        </p:nvCxnSpPr>
        <p:spPr>
          <a:xfrm>
            <a:off x="558950" y="304300"/>
            <a:ext cx="8586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3" name="Google Shape;323;p25"/>
          <p:cNvSpPr txBox="1"/>
          <p:nvPr/>
        </p:nvSpPr>
        <p:spPr>
          <a:xfrm>
            <a:off x="188825" y="134950"/>
            <a:ext cx="38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11</a:t>
            </a:r>
            <a:endParaRPr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4" name="Google Shape;324;p25"/>
          <p:cNvSpPr txBox="1"/>
          <p:nvPr/>
        </p:nvSpPr>
        <p:spPr>
          <a:xfrm>
            <a:off x="188825" y="541275"/>
            <a:ext cx="533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Prozessablauf</a:t>
            </a:r>
            <a:endParaRPr sz="22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5" name="Google Shape;325;p25"/>
          <p:cNvPicPr preferRelativeResize="0"/>
          <p:nvPr/>
        </p:nvPicPr>
        <p:blipFill rotWithShape="1">
          <a:blip r:embed="rId5">
            <a:alphaModFix/>
          </a:blip>
          <a:srcRect l="-700" r="-750"/>
          <a:stretch/>
        </p:blipFill>
        <p:spPr>
          <a:xfrm>
            <a:off x="277900" y="2838200"/>
            <a:ext cx="1193500" cy="6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5"/>
          <p:cNvPicPr preferRelativeResize="0"/>
          <p:nvPr/>
        </p:nvPicPr>
        <p:blipFill rotWithShape="1">
          <a:blip r:embed="rId6">
            <a:alphaModFix/>
          </a:blip>
          <a:srcRect l="248" r="258"/>
          <a:stretch/>
        </p:blipFill>
        <p:spPr>
          <a:xfrm>
            <a:off x="2473259" y="2838188"/>
            <a:ext cx="1164709" cy="65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5"/>
          <p:cNvPicPr preferRelativeResize="0"/>
          <p:nvPr/>
        </p:nvPicPr>
        <p:blipFill rotWithShape="1">
          <a:blip r:embed="rId7">
            <a:alphaModFix/>
          </a:blip>
          <a:srcRect t="-1626"/>
          <a:stretch/>
        </p:blipFill>
        <p:spPr>
          <a:xfrm>
            <a:off x="4638425" y="2816350"/>
            <a:ext cx="1176475" cy="6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5"/>
          <p:cNvPicPr preferRelativeResize="0"/>
          <p:nvPr/>
        </p:nvPicPr>
        <p:blipFill rotWithShape="1">
          <a:blip r:embed="rId8">
            <a:alphaModFix/>
          </a:blip>
          <a:srcRect t="-1564"/>
          <a:stretch/>
        </p:blipFill>
        <p:spPr>
          <a:xfrm>
            <a:off x="7164125" y="2805400"/>
            <a:ext cx="1252950" cy="7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5"/>
          <p:cNvSpPr txBox="1"/>
          <p:nvPr/>
        </p:nvSpPr>
        <p:spPr>
          <a:xfrm>
            <a:off x="188825" y="4099175"/>
            <a:ext cx="22230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Partner im Auftrag </a:t>
            </a:r>
            <a:endParaRPr sz="15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30" name="Google Shape;330;p25"/>
          <p:cNvCxnSpPr/>
          <p:nvPr/>
        </p:nvCxnSpPr>
        <p:spPr>
          <a:xfrm>
            <a:off x="277900" y="4804725"/>
            <a:ext cx="1060200" cy="0"/>
          </a:xfrm>
          <a:prstGeom prst="straightConnector1">
            <a:avLst/>
          </a:prstGeom>
          <a:noFill/>
          <a:ln w="28575" cap="flat" cmpd="sng">
            <a:solidFill>
              <a:srgbClr val="00959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" name="Google Shape;331;p25"/>
          <p:cNvCxnSpPr/>
          <p:nvPr/>
        </p:nvCxnSpPr>
        <p:spPr>
          <a:xfrm>
            <a:off x="4638425" y="4804725"/>
            <a:ext cx="1060200" cy="0"/>
          </a:xfrm>
          <a:prstGeom prst="straightConnector1">
            <a:avLst/>
          </a:prstGeom>
          <a:noFill/>
          <a:ln w="28575" cap="flat" cmpd="sng">
            <a:solidFill>
              <a:srgbClr val="00959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2" name="Google Shape;332;p25"/>
          <p:cNvSpPr txBox="1"/>
          <p:nvPr/>
        </p:nvSpPr>
        <p:spPr>
          <a:xfrm>
            <a:off x="2473250" y="4099175"/>
            <a:ext cx="20109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Ausführung der Arbeit</a:t>
            </a:r>
            <a:endParaRPr sz="15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33" name="Google Shape;333;p25"/>
          <p:cNvCxnSpPr/>
          <p:nvPr/>
        </p:nvCxnSpPr>
        <p:spPr>
          <a:xfrm>
            <a:off x="2549450" y="4804725"/>
            <a:ext cx="1060200" cy="0"/>
          </a:xfrm>
          <a:prstGeom prst="straightConnector1">
            <a:avLst/>
          </a:prstGeom>
          <a:noFill/>
          <a:ln w="28575" cap="flat" cmpd="sng">
            <a:solidFill>
              <a:srgbClr val="00959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4" name="Google Shape;334;p25"/>
          <p:cNvSpPr txBox="1"/>
          <p:nvPr/>
        </p:nvSpPr>
        <p:spPr>
          <a:xfrm>
            <a:off x="4562225" y="4099175"/>
            <a:ext cx="22230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Zahlung per Rechnung</a:t>
            </a:r>
            <a:endParaRPr sz="15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35" name="Google Shape;335;p25"/>
          <p:cNvCxnSpPr/>
          <p:nvPr/>
        </p:nvCxnSpPr>
        <p:spPr>
          <a:xfrm>
            <a:off x="7164125" y="4804725"/>
            <a:ext cx="1060200" cy="0"/>
          </a:xfrm>
          <a:prstGeom prst="straightConnector1">
            <a:avLst/>
          </a:prstGeom>
          <a:noFill/>
          <a:ln w="28575" cap="flat" cmpd="sng">
            <a:solidFill>
              <a:srgbClr val="00959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6" name="Google Shape;336;p25"/>
          <p:cNvSpPr txBox="1"/>
          <p:nvPr/>
        </p:nvSpPr>
        <p:spPr>
          <a:xfrm>
            <a:off x="7087925" y="4099175"/>
            <a:ext cx="19179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Qualitätskontrolle</a:t>
            </a:r>
            <a:endParaRPr sz="15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/>
      <p:bldP spid="332" grpId="0"/>
      <p:bldP spid="334" grpId="0"/>
      <p:bldP spid="3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48683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2" name="Google Shape;342;p26"/>
          <p:cNvCxnSpPr/>
          <p:nvPr/>
        </p:nvCxnSpPr>
        <p:spPr>
          <a:xfrm>
            <a:off x="571650" y="304300"/>
            <a:ext cx="85866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3" name="Google Shape;343;p26"/>
          <p:cNvSpPr txBox="1"/>
          <p:nvPr/>
        </p:nvSpPr>
        <p:spPr>
          <a:xfrm>
            <a:off x="188825" y="134950"/>
            <a:ext cx="38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12</a:t>
            </a:r>
            <a:endParaRPr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44" name="Google Shape;344;p26"/>
          <p:cNvSpPr txBox="1"/>
          <p:nvPr/>
        </p:nvSpPr>
        <p:spPr>
          <a:xfrm>
            <a:off x="1845900" y="617475"/>
            <a:ext cx="7298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Mit uns zusammenzuarbeiten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ist bequem und kostengünstig!</a:t>
            </a:r>
            <a:endParaRPr sz="22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5" name="Google Shape;345;p26"/>
          <p:cNvSpPr/>
          <p:nvPr/>
        </p:nvSpPr>
        <p:spPr>
          <a:xfrm>
            <a:off x="1860425" y="1778350"/>
            <a:ext cx="7298100" cy="3036900"/>
          </a:xfrm>
          <a:prstGeom prst="rect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6"/>
          <p:cNvSpPr txBox="1"/>
          <p:nvPr/>
        </p:nvSpPr>
        <p:spPr>
          <a:xfrm>
            <a:off x="1860425" y="1941450"/>
            <a:ext cx="728357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Wir wissen, wie wichtig es für Sie ist, schnell wieder auf die Straße zu kommen, deshalb tun wir unser Bestes, um Ihnen dabei zu helfen.</a:t>
            </a:r>
            <a:endParaRPr b="1" dirty="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47" name="Google Shape;347;p26"/>
          <p:cNvSpPr txBox="1"/>
          <p:nvPr/>
        </p:nvSpPr>
        <p:spPr>
          <a:xfrm>
            <a:off x="2792700" y="3295950"/>
            <a:ext cx="29448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Schnelligkeit ist unsere Stärke, da der nächste Partner maximal 50 km von Ihrem Standort entfernt ist</a:t>
            </a:r>
            <a:endParaRPr sz="10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9" name="Google Shape;349;p26"/>
          <p:cNvSpPr/>
          <p:nvPr/>
        </p:nvSpPr>
        <p:spPr>
          <a:xfrm>
            <a:off x="2676153" y="3420393"/>
            <a:ext cx="75300" cy="7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50" name="Google Shape;350;p26"/>
          <p:cNvSpPr/>
          <p:nvPr/>
        </p:nvSpPr>
        <p:spPr>
          <a:xfrm>
            <a:off x="2676153" y="4066543"/>
            <a:ext cx="75300" cy="7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52" name="Google Shape;352;p26"/>
          <p:cNvSpPr txBox="1"/>
          <p:nvPr/>
        </p:nvSpPr>
        <p:spPr>
          <a:xfrm>
            <a:off x="2792700" y="3934689"/>
            <a:ext cx="23928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Aufgrund von Rahmenverträgen profitieren Sie, da wir Ihnen ein günstiges Angebot anbieten können</a:t>
            </a:r>
            <a:endParaRPr sz="10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5" name="Google Shape;355;p26"/>
          <p:cNvSpPr txBox="1"/>
          <p:nvPr/>
        </p:nvSpPr>
        <p:spPr>
          <a:xfrm>
            <a:off x="2599950" y="2680350"/>
            <a:ext cx="23928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Rahmenverträge mit zahlreichen Partnern</a:t>
            </a:r>
          </a:p>
        </p:txBody>
      </p:sp>
      <p:sp>
        <p:nvSpPr>
          <p:cNvPr id="356" name="Google Shape;356;p26"/>
          <p:cNvSpPr txBox="1"/>
          <p:nvPr/>
        </p:nvSpPr>
        <p:spPr>
          <a:xfrm>
            <a:off x="6158850" y="3295950"/>
            <a:ext cx="2944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Pannenservice</a:t>
            </a:r>
            <a:endParaRPr sz="10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7" name="Google Shape;357;p26"/>
          <p:cNvSpPr txBox="1"/>
          <p:nvPr/>
        </p:nvSpPr>
        <p:spPr>
          <a:xfrm>
            <a:off x="6158850" y="3549991"/>
            <a:ext cx="2944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Dolmetscher-Funktion</a:t>
            </a:r>
            <a:endParaRPr sz="10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8" name="Google Shape;358;p26"/>
          <p:cNvSpPr/>
          <p:nvPr/>
        </p:nvSpPr>
        <p:spPr>
          <a:xfrm>
            <a:off x="6042303" y="3420393"/>
            <a:ext cx="75300" cy="7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59" name="Google Shape;359;p26"/>
          <p:cNvSpPr/>
          <p:nvPr/>
        </p:nvSpPr>
        <p:spPr>
          <a:xfrm>
            <a:off x="6042303" y="3959193"/>
            <a:ext cx="75300" cy="7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60" name="Google Shape;360;p26"/>
          <p:cNvSpPr/>
          <p:nvPr/>
        </p:nvSpPr>
        <p:spPr>
          <a:xfrm>
            <a:off x="6042303" y="4216974"/>
            <a:ext cx="75300" cy="7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61" name="Google Shape;361;p26"/>
          <p:cNvSpPr txBox="1"/>
          <p:nvPr/>
        </p:nvSpPr>
        <p:spPr>
          <a:xfrm>
            <a:off x="6158850" y="3827339"/>
            <a:ext cx="2392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Schadenregulierung</a:t>
            </a:r>
            <a:endParaRPr sz="10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2" name="Google Shape;362;p26"/>
          <p:cNvSpPr txBox="1"/>
          <p:nvPr/>
        </p:nvSpPr>
        <p:spPr>
          <a:xfrm>
            <a:off x="6158850" y="4086021"/>
            <a:ext cx="2944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Hilfestellung bei Polizeikontrolle</a:t>
            </a:r>
            <a:endParaRPr sz="10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3" name="Google Shape;363;p26"/>
          <p:cNvSpPr/>
          <p:nvPr/>
        </p:nvSpPr>
        <p:spPr>
          <a:xfrm>
            <a:off x="6042303" y="3677543"/>
            <a:ext cx="75300" cy="7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64" name="Google Shape;364;p26"/>
          <p:cNvSpPr txBox="1"/>
          <p:nvPr/>
        </p:nvSpPr>
        <p:spPr>
          <a:xfrm>
            <a:off x="5966100" y="2680350"/>
            <a:ext cx="23928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Alles aus einer Hand</a:t>
            </a:r>
            <a:endParaRPr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65" name="Google Shape;36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41350" y="2786450"/>
            <a:ext cx="382800" cy="27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7400" y="2786450"/>
            <a:ext cx="382800" cy="2754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360;p26">
            <a:extLst>
              <a:ext uri="{FF2B5EF4-FFF2-40B4-BE49-F238E27FC236}">
                <a16:creationId xmlns:a16="http://schemas.microsoft.com/office/drawing/2014/main" id="{FDFF5CFA-ED83-4255-BF0E-F082C2F09E35}"/>
              </a:ext>
            </a:extLst>
          </p:cNvPr>
          <p:cNvSpPr/>
          <p:nvPr/>
        </p:nvSpPr>
        <p:spPr>
          <a:xfrm>
            <a:off x="6042303" y="4489505"/>
            <a:ext cx="75300" cy="7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9" name="Google Shape;362;p26">
            <a:extLst>
              <a:ext uri="{FF2B5EF4-FFF2-40B4-BE49-F238E27FC236}">
                <a16:creationId xmlns:a16="http://schemas.microsoft.com/office/drawing/2014/main" id="{A812DDFA-5C5F-453D-8239-7A5C8B30EC7A}"/>
              </a:ext>
            </a:extLst>
          </p:cNvPr>
          <p:cNvSpPr txBox="1"/>
          <p:nvPr/>
        </p:nvSpPr>
        <p:spPr>
          <a:xfrm>
            <a:off x="6158850" y="4358552"/>
            <a:ext cx="2944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Hilfe im Ausland</a:t>
            </a:r>
            <a:endParaRPr sz="10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/>
      <p:bldP spid="347" grpId="0"/>
      <p:bldP spid="349" grpId="0" animBg="1"/>
      <p:bldP spid="350" grpId="0" animBg="1"/>
      <p:bldP spid="352" grpId="0"/>
      <p:bldP spid="355" grpId="0"/>
      <p:bldP spid="356" grpId="0"/>
      <p:bldP spid="357" grpId="0"/>
      <p:bldP spid="358" grpId="0" animBg="1"/>
      <p:bldP spid="359" grpId="0" animBg="1"/>
      <p:bldP spid="360" grpId="0" animBg="1"/>
      <p:bldP spid="361" grpId="0"/>
      <p:bldP spid="362" grpId="0"/>
      <p:bldP spid="363" grpId="0" animBg="1"/>
      <p:bldP spid="364" grpId="0"/>
      <p:bldP spid="28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30"/>
          <p:cNvPicPr preferRelativeResize="0"/>
          <p:nvPr/>
        </p:nvPicPr>
        <p:blipFill rotWithShape="1">
          <a:blip r:embed="rId3">
            <a:alphaModFix/>
          </a:blip>
          <a:srcRect t="10379" b="10387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1" name="Google Shape;431;p30"/>
          <p:cNvCxnSpPr/>
          <p:nvPr/>
        </p:nvCxnSpPr>
        <p:spPr>
          <a:xfrm>
            <a:off x="551478" y="304300"/>
            <a:ext cx="8586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2" name="Google Shape;432;p30"/>
          <p:cNvSpPr txBox="1"/>
          <p:nvPr/>
        </p:nvSpPr>
        <p:spPr>
          <a:xfrm>
            <a:off x="188825" y="134950"/>
            <a:ext cx="38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</a:t>
            </a:r>
            <a:r>
              <a:rPr lang="de-DE" sz="10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</a:t>
            </a:r>
            <a:endParaRPr sz="1000" dirty="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36" name="Google Shape;436;p30"/>
          <p:cNvPicPr preferRelativeResize="0"/>
          <p:nvPr/>
        </p:nvPicPr>
        <p:blipFill rotWithShape="1">
          <a:blip r:embed="rId4">
            <a:alphaModFix/>
          </a:blip>
          <a:srcRect t="159" b="169"/>
          <a:stretch/>
        </p:blipFill>
        <p:spPr>
          <a:xfrm rot="10800000">
            <a:off x="6185794" y="4152301"/>
            <a:ext cx="638675" cy="50592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0"/>
          <p:cNvSpPr txBox="1"/>
          <p:nvPr/>
        </p:nvSpPr>
        <p:spPr>
          <a:xfrm>
            <a:off x="5881524" y="4220201"/>
            <a:ext cx="33237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4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Sie sind in guten Händen!</a:t>
            </a:r>
            <a:endParaRPr sz="24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437;p30">
            <a:extLst>
              <a:ext uri="{FF2B5EF4-FFF2-40B4-BE49-F238E27FC236}">
                <a16:creationId xmlns:a16="http://schemas.microsoft.com/office/drawing/2014/main" id="{38F268AE-2CEB-4D37-B0C2-02D7C7E964A0}"/>
              </a:ext>
            </a:extLst>
          </p:cNvPr>
          <p:cNvSpPr txBox="1"/>
          <p:nvPr/>
        </p:nvSpPr>
        <p:spPr>
          <a:xfrm>
            <a:off x="380225" y="2313791"/>
            <a:ext cx="4437529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Fährt Ihr Fuhrpark in DE, EU oder Ausland?</a:t>
            </a:r>
            <a:endParaRPr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437;p30">
            <a:extLst>
              <a:ext uri="{FF2B5EF4-FFF2-40B4-BE49-F238E27FC236}">
                <a16:creationId xmlns:a16="http://schemas.microsoft.com/office/drawing/2014/main" id="{DDFF9D6E-1F32-4E57-B7BE-9E05CF990926}"/>
              </a:ext>
            </a:extLst>
          </p:cNvPr>
          <p:cNvSpPr txBox="1"/>
          <p:nvPr/>
        </p:nvSpPr>
        <p:spPr>
          <a:xfrm>
            <a:off x="380225" y="1482825"/>
            <a:ext cx="4437529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Haben Sie schon feste Pannenpartner oder müssen Sie immer wieder neue suchen?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(je nach Pannenort)</a:t>
            </a:r>
            <a:endParaRPr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437;p30">
            <a:extLst>
              <a:ext uri="{FF2B5EF4-FFF2-40B4-BE49-F238E27FC236}">
                <a16:creationId xmlns:a16="http://schemas.microsoft.com/office/drawing/2014/main" id="{0A17C545-4CF9-4366-BEB4-EA8B206437ED}"/>
              </a:ext>
            </a:extLst>
          </p:cNvPr>
          <p:cNvSpPr txBox="1"/>
          <p:nvPr/>
        </p:nvSpPr>
        <p:spPr>
          <a:xfrm>
            <a:off x="3671048" y="336443"/>
            <a:ext cx="5479666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900" b="1" dirty="0">
                <a:solidFill>
                  <a:schemeClr val="bg1"/>
                </a:solidFill>
                <a:latin typeface="Helvetica Neue"/>
                <a:sym typeface="Helvetica Neue"/>
              </a:rPr>
              <a:t>Wenn nur einer dieser Punkte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900" b="1" dirty="0">
                <a:solidFill>
                  <a:schemeClr val="bg1"/>
                </a:solidFill>
                <a:latin typeface="Helvetica Neue"/>
                <a:sym typeface="Helvetica Neue"/>
              </a:rPr>
              <a:t> Sie betrifft, ist es von Vorteil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900" b="1" dirty="0">
                <a:solidFill>
                  <a:schemeClr val="bg1"/>
                </a:solidFill>
                <a:latin typeface="Helvetica Neue"/>
                <a:sym typeface="Helvetica Neue"/>
              </a:rPr>
              <a:t> mit uns zusammen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900" b="1" dirty="0">
                <a:solidFill>
                  <a:schemeClr val="bg1"/>
                </a:solidFill>
                <a:latin typeface="Helvetica Neue"/>
                <a:sym typeface="Helvetica Neue"/>
              </a:rPr>
              <a:t>zu Arbeiten!</a:t>
            </a:r>
            <a:endParaRPr sz="1900" b="1" dirty="0">
              <a:solidFill>
                <a:schemeClr val="bg1"/>
              </a:solidFill>
              <a:latin typeface="Helvetica Neue"/>
              <a:sym typeface="Helvetica Neue"/>
            </a:endParaRPr>
          </a:p>
        </p:txBody>
      </p:sp>
      <p:sp>
        <p:nvSpPr>
          <p:cNvPr id="10" name="Google Shape;437;p30">
            <a:extLst>
              <a:ext uri="{FF2B5EF4-FFF2-40B4-BE49-F238E27FC236}">
                <a16:creationId xmlns:a16="http://schemas.microsoft.com/office/drawing/2014/main" id="{03B1B7D3-D119-45D8-8C23-3ADE34830936}"/>
              </a:ext>
            </a:extLst>
          </p:cNvPr>
          <p:cNvSpPr txBox="1"/>
          <p:nvPr/>
        </p:nvSpPr>
        <p:spPr>
          <a:xfrm>
            <a:off x="380224" y="2713870"/>
            <a:ext cx="4437529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Hat sich Ihr Fahrzeug aufgrund der Panne schon mal verspätet? </a:t>
            </a:r>
            <a:endParaRPr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437;p30">
            <a:extLst>
              <a:ext uri="{FF2B5EF4-FFF2-40B4-BE49-F238E27FC236}">
                <a16:creationId xmlns:a16="http://schemas.microsoft.com/office/drawing/2014/main" id="{59B3D024-C415-413A-8995-10971E130C0F}"/>
              </a:ext>
            </a:extLst>
          </p:cNvPr>
          <p:cNvSpPr txBox="1"/>
          <p:nvPr/>
        </p:nvSpPr>
        <p:spPr>
          <a:xfrm>
            <a:off x="380223" y="3328403"/>
            <a:ext cx="4437529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Stellt sich für Sie eine Panne nachts zu lösen vor eine große Herausforderung?</a:t>
            </a:r>
          </a:p>
        </p:txBody>
      </p:sp>
      <p:sp>
        <p:nvSpPr>
          <p:cNvPr id="12" name="Google Shape;437;p30">
            <a:extLst>
              <a:ext uri="{FF2B5EF4-FFF2-40B4-BE49-F238E27FC236}">
                <a16:creationId xmlns:a16="http://schemas.microsoft.com/office/drawing/2014/main" id="{30890936-85AC-4790-AF9D-8F05223083E0}"/>
              </a:ext>
            </a:extLst>
          </p:cNvPr>
          <p:cNvSpPr txBox="1"/>
          <p:nvPr/>
        </p:nvSpPr>
        <p:spPr>
          <a:xfrm>
            <a:off x="380222" y="3910174"/>
            <a:ext cx="4817752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Haben Sie Fahrzeuge in Besitz, geleast oder gemietet?</a:t>
            </a:r>
          </a:p>
        </p:txBody>
      </p:sp>
      <p:sp>
        <p:nvSpPr>
          <p:cNvPr id="13" name="Google Shape;106;p17">
            <a:extLst>
              <a:ext uri="{FF2B5EF4-FFF2-40B4-BE49-F238E27FC236}">
                <a16:creationId xmlns:a16="http://schemas.microsoft.com/office/drawing/2014/main" id="{6635E865-DFFE-4651-90A6-07A2295A4CAF}"/>
              </a:ext>
            </a:extLst>
          </p:cNvPr>
          <p:cNvSpPr/>
          <p:nvPr/>
        </p:nvSpPr>
        <p:spPr>
          <a:xfrm>
            <a:off x="269222" y="1622010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14" name="Google Shape;106;p17">
            <a:extLst>
              <a:ext uri="{FF2B5EF4-FFF2-40B4-BE49-F238E27FC236}">
                <a16:creationId xmlns:a16="http://schemas.microsoft.com/office/drawing/2014/main" id="{BD40101D-B66E-42E4-9552-0960527DBD7E}"/>
              </a:ext>
            </a:extLst>
          </p:cNvPr>
          <p:cNvSpPr/>
          <p:nvPr/>
        </p:nvSpPr>
        <p:spPr>
          <a:xfrm>
            <a:off x="269222" y="2452976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15" name="Google Shape;106;p17">
            <a:extLst>
              <a:ext uri="{FF2B5EF4-FFF2-40B4-BE49-F238E27FC236}">
                <a16:creationId xmlns:a16="http://schemas.microsoft.com/office/drawing/2014/main" id="{3FFD0705-0BDF-4861-B265-9D1C774B1629}"/>
              </a:ext>
            </a:extLst>
          </p:cNvPr>
          <p:cNvSpPr/>
          <p:nvPr/>
        </p:nvSpPr>
        <p:spPr>
          <a:xfrm>
            <a:off x="269222" y="2851076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16" name="Google Shape;106;p17">
            <a:extLst>
              <a:ext uri="{FF2B5EF4-FFF2-40B4-BE49-F238E27FC236}">
                <a16:creationId xmlns:a16="http://schemas.microsoft.com/office/drawing/2014/main" id="{C3D4F6E4-4B4E-4E15-ACB9-E5774FF918CF}"/>
              </a:ext>
            </a:extLst>
          </p:cNvPr>
          <p:cNvSpPr/>
          <p:nvPr/>
        </p:nvSpPr>
        <p:spPr>
          <a:xfrm>
            <a:off x="269222" y="3454595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17" name="Google Shape;106;p17">
            <a:extLst>
              <a:ext uri="{FF2B5EF4-FFF2-40B4-BE49-F238E27FC236}">
                <a16:creationId xmlns:a16="http://schemas.microsoft.com/office/drawing/2014/main" id="{50FBDFA7-997C-4D19-8D54-3ED499EB268D}"/>
              </a:ext>
            </a:extLst>
          </p:cNvPr>
          <p:cNvSpPr/>
          <p:nvPr/>
        </p:nvSpPr>
        <p:spPr>
          <a:xfrm>
            <a:off x="269222" y="4058114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91;p16">
            <a:extLst>
              <a:ext uri="{FF2B5EF4-FFF2-40B4-BE49-F238E27FC236}">
                <a16:creationId xmlns:a16="http://schemas.microsoft.com/office/drawing/2014/main" id="{09E6B89C-AF8B-4987-9C37-0CEA7A3480B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2775" y="0"/>
            <a:ext cx="369435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4;p17">
            <a:extLst>
              <a:ext uri="{FF2B5EF4-FFF2-40B4-BE49-F238E27FC236}">
                <a16:creationId xmlns:a16="http://schemas.microsoft.com/office/drawing/2014/main" id="{BC8C05F4-845E-4011-A63D-8138131CDFF8}"/>
              </a:ext>
            </a:extLst>
          </p:cNvPr>
          <p:cNvSpPr txBox="1"/>
          <p:nvPr/>
        </p:nvSpPr>
        <p:spPr>
          <a:xfrm>
            <a:off x="188825" y="407150"/>
            <a:ext cx="880053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>
                <a:solidFill>
                  <a:srgbClr val="50949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Vielen Dank für Ihre Aufmerksamkeit!</a:t>
            </a:r>
            <a:endParaRPr sz="2400" b="1" dirty="0">
              <a:solidFill>
                <a:srgbClr val="5094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Grafik 2" descr="Ein Bild, das Person, Wand, drinnen, Schlips enthält.&#10;&#10;Automatisch generierte Beschreibung">
            <a:extLst>
              <a:ext uri="{FF2B5EF4-FFF2-40B4-BE49-F238E27FC236}">
                <a16:creationId xmlns:a16="http://schemas.microsoft.com/office/drawing/2014/main" id="{67D6C415-93A8-4BB7-96B5-0C6B54161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650" y="980918"/>
            <a:ext cx="3263900" cy="3263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Google Shape;104;p17">
            <a:extLst>
              <a:ext uri="{FF2B5EF4-FFF2-40B4-BE49-F238E27FC236}">
                <a16:creationId xmlns:a16="http://schemas.microsoft.com/office/drawing/2014/main" id="{874C0BDF-633B-4051-A686-7EFB2898BE5C}"/>
              </a:ext>
            </a:extLst>
          </p:cNvPr>
          <p:cNvSpPr txBox="1"/>
          <p:nvPr/>
        </p:nvSpPr>
        <p:spPr>
          <a:xfrm>
            <a:off x="826777" y="4348700"/>
            <a:ext cx="383564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>
                <a:solidFill>
                  <a:srgbClr val="50949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Haben sie noch Fragen?</a:t>
            </a:r>
            <a:endParaRPr sz="2400" b="1" dirty="0">
              <a:solidFill>
                <a:srgbClr val="5094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2389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500" y="396025"/>
            <a:ext cx="2130799" cy="3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719725" y="350375"/>
            <a:ext cx="523900" cy="159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150925"/>
            <a:ext cx="4937677" cy="3992575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37"/>
          <p:cNvSpPr txBox="1"/>
          <p:nvPr/>
        </p:nvSpPr>
        <p:spPr>
          <a:xfrm>
            <a:off x="5310450" y="2511675"/>
            <a:ext cx="34710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Obere Au 7a </a:t>
            </a:r>
            <a:endParaRPr lang="de-DE" sz="1100" dirty="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97653 Bischofsheim i.d. Rhön</a:t>
            </a:r>
            <a:endParaRPr sz="1100" dirty="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53" name="Google Shape;553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0250" y="2591787"/>
            <a:ext cx="134000" cy="193775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37"/>
          <p:cNvSpPr txBox="1"/>
          <p:nvPr/>
        </p:nvSpPr>
        <p:spPr>
          <a:xfrm>
            <a:off x="5300275" y="3030800"/>
            <a:ext cx="1753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info@mtonroad.com</a:t>
            </a:r>
            <a:endParaRPr sz="11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55" name="Google Shape;55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90075" y="3123549"/>
            <a:ext cx="157675" cy="168478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37"/>
          <p:cNvSpPr txBox="1"/>
          <p:nvPr/>
        </p:nvSpPr>
        <p:spPr>
          <a:xfrm>
            <a:off x="5013874" y="3733625"/>
            <a:ext cx="1696208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lang="ru" sz="11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+49</a:t>
            </a:r>
            <a:r>
              <a:rPr lang="de-DE" sz="11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" sz="11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9775</a:t>
            </a:r>
            <a:r>
              <a:rPr lang="de-DE" sz="11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" sz="11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376</a:t>
            </a:r>
            <a:r>
              <a:rPr lang="de-DE" sz="11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" sz="11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999</a:t>
            </a:r>
            <a:r>
              <a:rPr lang="de-DE" sz="11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EU +49 9775 376 999 9</a:t>
            </a:r>
            <a:endParaRPr sz="11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7" name="Google Shape;557;p37"/>
          <p:cNvSpPr txBox="1"/>
          <p:nvPr/>
        </p:nvSpPr>
        <p:spPr>
          <a:xfrm>
            <a:off x="5013875" y="3542900"/>
            <a:ext cx="1559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dirty="0">
                <a:solidFill>
                  <a:srgbClr val="50949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Hotline</a:t>
            </a:r>
            <a:r>
              <a:rPr lang="ru" sz="1000" dirty="0">
                <a:solidFill>
                  <a:srgbClr val="50949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:</a:t>
            </a:r>
            <a:endParaRPr sz="1000" dirty="0">
              <a:solidFill>
                <a:srgbClr val="50949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58" name="Google Shape;558;p37"/>
          <p:cNvSpPr txBox="1"/>
          <p:nvPr/>
        </p:nvSpPr>
        <p:spPr>
          <a:xfrm>
            <a:off x="6807932" y="4411010"/>
            <a:ext cx="1559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MT onroad</a:t>
            </a:r>
            <a:endParaRPr sz="11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9" name="Google Shape;559;p37"/>
          <p:cNvSpPr txBox="1"/>
          <p:nvPr/>
        </p:nvSpPr>
        <p:spPr>
          <a:xfrm>
            <a:off x="6807931" y="4220285"/>
            <a:ext cx="1753143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rgbClr val="50949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Viber/Telegram:</a:t>
            </a:r>
            <a:endParaRPr sz="1000" dirty="0">
              <a:solidFill>
                <a:srgbClr val="50949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60" name="Google Shape;560;p37"/>
          <p:cNvSpPr txBox="1"/>
          <p:nvPr/>
        </p:nvSpPr>
        <p:spPr>
          <a:xfrm>
            <a:off x="6807575" y="3733625"/>
            <a:ext cx="1753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+49</a:t>
            </a:r>
            <a:r>
              <a:rPr lang="de-DE" sz="11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" sz="11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151 </a:t>
            </a:r>
            <a:r>
              <a:rPr lang="ru" sz="11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</a:t>
            </a:r>
            <a:r>
              <a:rPr lang="de-DE" sz="11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" sz="11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111</a:t>
            </a:r>
            <a:r>
              <a:rPr lang="de-DE" sz="11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" sz="11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55</a:t>
            </a:r>
            <a:endParaRPr sz="11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1" name="Google Shape;561;p37"/>
          <p:cNvSpPr txBox="1"/>
          <p:nvPr/>
        </p:nvSpPr>
        <p:spPr>
          <a:xfrm>
            <a:off x="6807575" y="3542900"/>
            <a:ext cx="175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dirty="0">
                <a:solidFill>
                  <a:srgbClr val="50949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Mobiltelefon</a:t>
            </a:r>
            <a:r>
              <a:rPr lang="ru" sz="1000" dirty="0">
                <a:solidFill>
                  <a:srgbClr val="50949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:</a:t>
            </a:r>
            <a:endParaRPr sz="1000" dirty="0">
              <a:solidFill>
                <a:srgbClr val="50949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62" name="Google Shape;562;p37"/>
          <p:cNvSpPr txBox="1"/>
          <p:nvPr/>
        </p:nvSpPr>
        <p:spPr>
          <a:xfrm>
            <a:off x="5013874" y="4407574"/>
            <a:ext cx="19638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DEUTSCH, ENGLISCH, RUSSISCH</a:t>
            </a:r>
          </a:p>
        </p:txBody>
      </p:sp>
      <p:sp>
        <p:nvSpPr>
          <p:cNvPr id="563" name="Google Shape;563;p37"/>
          <p:cNvSpPr txBox="1"/>
          <p:nvPr/>
        </p:nvSpPr>
        <p:spPr>
          <a:xfrm>
            <a:off x="5013874" y="4216849"/>
            <a:ext cx="1963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dirty="0">
                <a:solidFill>
                  <a:srgbClr val="50949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Wir sprechen</a:t>
            </a:r>
            <a:r>
              <a:rPr lang="ru" sz="1000" dirty="0">
                <a:solidFill>
                  <a:srgbClr val="50949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:</a:t>
            </a:r>
            <a:endParaRPr sz="1000" dirty="0">
              <a:solidFill>
                <a:srgbClr val="50949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/>
          <p:cNvPicPr preferRelativeResize="0"/>
          <p:nvPr/>
        </p:nvPicPr>
        <p:blipFill rotWithShape="1">
          <a:blip r:embed="rId3">
            <a:alphaModFix/>
          </a:blip>
          <a:srcRect t="10442" b="10450"/>
          <a:stretch/>
        </p:blipFill>
        <p:spPr>
          <a:xfrm>
            <a:off x="0" y="0"/>
            <a:ext cx="9158252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16"/>
          <p:cNvCxnSpPr/>
          <p:nvPr/>
        </p:nvCxnSpPr>
        <p:spPr>
          <a:xfrm>
            <a:off x="571650" y="304300"/>
            <a:ext cx="85866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" name="Google Shape;90;p16"/>
          <p:cNvSpPr txBox="1"/>
          <p:nvPr/>
        </p:nvSpPr>
        <p:spPr>
          <a:xfrm>
            <a:off x="188825" y="134950"/>
            <a:ext cx="38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</a:t>
            </a:r>
            <a:r>
              <a:rPr lang="de-DE" sz="10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</a:t>
            </a:r>
            <a:endParaRPr sz="1000" dirty="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4895275" y="890425"/>
            <a:ext cx="2817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Mission</a:t>
            </a:r>
            <a:endParaRPr sz="16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4895275" y="2713850"/>
            <a:ext cx="2817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Philosophie</a:t>
            </a:r>
            <a:endParaRPr sz="16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4895275" y="1321525"/>
            <a:ext cx="35238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Hilfsbereit unseren Kunden in schwierigen Zeiten zur Seite zu stehen und zu stützen.</a:t>
            </a:r>
            <a:br>
              <a:rPr lang="de-DE" sz="12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br>
              <a:rPr lang="de-DE" sz="12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de-DE" sz="12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Ihr Vertrauen steht für uns an erster Stelle.</a:t>
            </a:r>
            <a:endParaRPr sz="1200" dirty="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4895275" y="3117277"/>
            <a:ext cx="3523800" cy="12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Niemals einen Kunden ohne eine Lösung im Regen stehen zu lassen.</a:t>
            </a:r>
            <a:endParaRPr sz="1200" dirty="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1525" y="968228"/>
            <a:ext cx="382800" cy="27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1525" y="2791531"/>
            <a:ext cx="382800" cy="27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1;p16">
            <a:extLst>
              <a:ext uri="{FF2B5EF4-FFF2-40B4-BE49-F238E27FC236}">
                <a16:creationId xmlns:a16="http://schemas.microsoft.com/office/drawing/2014/main" id="{94D4B6C5-B27D-4669-A820-01D219BE2EA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369435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Google Shape;79;p15"/>
          <p:cNvCxnSpPr/>
          <p:nvPr/>
        </p:nvCxnSpPr>
        <p:spPr>
          <a:xfrm>
            <a:off x="571650" y="304300"/>
            <a:ext cx="8586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" name="Google Shape;80;p15"/>
          <p:cNvSpPr txBox="1"/>
          <p:nvPr/>
        </p:nvSpPr>
        <p:spPr>
          <a:xfrm>
            <a:off x="188825" y="134950"/>
            <a:ext cx="38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0</a:t>
            </a:r>
            <a:r>
              <a:rPr lang="de-DE" sz="10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2</a:t>
            </a:r>
            <a:endParaRPr sz="10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104;p17">
            <a:extLst>
              <a:ext uri="{FF2B5EF4-FFF2-40B4-BE49-F238E27FC236}">
                <a16:creationId xmlns:a16="http://schemas.microsoft.com/office/drawing/2014/main" id="{B28971EA-E999-4E36-9132-E30C57AD904C}"/>
              </a:ext>
            </a:extLst>
          </p:cNvPr>
          <p:cNvSpPr txBox="1"/>
          <p:nvPr/>
        </p:nvSpPr>
        <p:spPr>
          <a:xfrm>
            <a:off x="188825" y="623050"/>
            <a:ext cx="8800534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 b="1" dirty="0">
                <a:solidFill>
                  <a:srgbClr val="50949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Wer kann von unseren Dienstleistungen profitieren?</a:t>
            </a:r>
            <a:endParaRPr sz="2200" b="1" dirty="0">
              <a:solidFill>
                <a:srgbClr val="5094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81;p15">
            <a:extLst>
              <a:ext uri="{FF2B5EF4-FFF2-40B4-BE49-F238E27FC236}">
                <a16:creationId xmlns:a16="http://schemas.microsoft.com/office/drawing/2014/main" id="{AB44028F-0DC3-4D58-84AD-9E1B8434ED37}"/>
              </a:ext>
            </a:extLst>
          </p:cNvPr>
          <p:cNvSpPr txBox="1"/>
          <p:nvPr/>
        </p:nvSpPr>
        <p:spPr>
          <a:xfrm>
            <a:off x="295985" y="1464989"/>
            <a:ext cx="40005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dirty="0">
                <a:latin typeface="Helvetica Neue"/>
                <a:ea typeface="Helvetica Neue"/>
                <a:cs typeface="Helvetica Neue"/>
                <a:sym typeface="Helvetica Neue"/>
              </a:rPr>
              <a:t>Speditionen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latin typeface="Helvetica Neue"/>
                <a:ea typeface="Helvetica Neue"/>
                <a:cs typeface="Helvetica Neue"/>
                <a:sym typeface="Helvetica Neue"/>
              </a:rPr>
              <a:t>ohne Fuhrpark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300" dirty="0">
                <a:latin typeface="Helvetica Neue"/>
                <a:ea typeface="Helvetica Neue"/>
                <a:cs typeface="Helvetica Neue"/>
                <a:sym typeface="Helvetica Neue"/>
              </a:rPr>
              <a:t>mit Fuhrpark</a:t>
            </a:r>
          </a:p>
        </p:txBody>
      </p:sp>
      <p:sp>
        <p:nvSpPr>
          <p:cNvPr id="9" name="Google Shape;81;p15">
            <a:extLst>
              <a:ext uri="{FF2B5EF4-FFF2-40B4-BE49-F238E27FC236}">
                <a16:creationId xmlns:a16="http://schemas.microsoft.com/office/drawing/2014/main" id="{6E36860C-54A5-4F4E-B166-3DDCDC79E799}"/>
              </a:ext>
            </a:extLst>
          </p:cNvPr>
          <p:cNvSpPr txBox="1"/>
          <p:nvPr/>
        </p:nvSpPr>
        <p:spPr>
          <a:xfrm>
            <a:off x="295985" y="2768593"/>
            <a:ext cx="4000500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dirty="0">
                <a:latin typeface="Helvetica Neue"/>
                <a:ea typeface="Helvetica Neue"/>
                <a:cs typeface="Helvetica Neue"/>
                <a:sym typeface="Helvetica Neue"/>
              </a:rPr>
              <a:t>Transportunternehmen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300" dirty="0">
                <a:latin typeface="Helvetica Neue"/>
                <a:ea typeface="Helvetica Neue"/>
                <a:cs typeface="Helvetica Neue"/>
                <a:sym typeface="Helvetica Neue"/>
              </a:rPr>
              <a:t>Waren-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300" dirty="0">
                <a:latin typeface="Helvetica Neue"/>
                <a:ea typeface="Helvetica Neue"/>
                <a:cs typeface="Helvetica Neue"/>
                <a:sym typeface="Helvetica Neue"/>
              </a:rPr>
              <a:t>Personen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300" dirty="0">
                <a:latin typeface="Helvetica Neue"/>
                <a:ea typeface="Helvetica Neue"/>
                <a:cs typeface="Helvetica Neue"/>
                <a:sym typeface="Helvetica Neue"/>
              </a:rPr>
              <a:t>Viehtransport</a:t>
            </a:r>
            <a:endParaRPr sz="13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81;p15">
            <a:extLst>
              <a:ext uri="{FF2B5EF4-FFF2-40B4-BE49-F238E27FC236}">
                <a16:creationId xmlns:a16="http://schemas.microsoft.com/office/drawing/2014/main" id="{51018BBA-6BEC-432F-A834-124514A37CEF}"/>
              </a:ext>
            </a:extLst>
          </p:cNvPr>
          <p:cNvSpPr txBox="1"/>
          <p:nvPr/>
        </p:nvSpPr>
        <p:spPr>
          <a:xfrm>
            <a:off x="3940555" y="2768593"/>
            <a:ext cx="4000500" cy="138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dirty="0">
                <a:latin typeface="Helvetica Neue"/>
                <a:ea typeface="Helvetica Neue"/>
                <a:cs typeface="Helvetica Neue"/>
                <a:sym typeface="Helvetica Neue"/>
              </a:rPr>
              <a:t>Groß- und Einzelhandel für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latin typeface="Helvetica Neue"/>
                <a:ea typeface="Helvetica Neue"/>
                <a:cs typeface="Helvetica Neue"/>
                <a:sym typeface="Helvetica Neue"/>
              </a:rPr>
              <a:t>Medikamente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latin typeface="Helvetica Neue"/>
                <a:ea typeface="Helvetica Neue"/>
                <a:cs typeface="Helvetica Neue"/>
                <a:sym typeface="Helvetica Neue"/>
              </a:rPr>
              <a:t>Lebensmittel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300" dirty="0">
                <a:latin typeface="Helvetica Neue"/>
                <a:ea typeface="Helvetica Neue"/>
                <a:cs typeface="Helvetica Neue"/>
                <a:sym typeface="Helvetica Neue"/>
              </a:rPr>
              <a:t>Bachwaren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latin typeface="Helvetica Neue"/>
                <a:ea typeface="Helvetica Neue"/>
                <a:cs typeface="Helvetica Neue"/>
                <a:sym typeface="Helvetica Neue"/>
              </a:rPr>
              <a:t>Möbel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300" dirty="0">
                <a:latin typeface="Helvetica Neue"/>
                <a:ea typeface="Helvetica Neue"/>
                <a:cs typeface="Helvetica Neue"/>
                <a:sym typeface="Helvetica Neue"/>
              </a:rPr>
              <a:t>Textil</a:t>
            </a:r>
          </a:p>
        </p:txBody>
      </p:sp>
      <p:sp>
        <p:nvSpPr>
          <p:cNvPr id="17" name="Google Shape;81;p15">
            <a:extLst>
              <a:ext uri="{FF2B5EF4-FFF2-40B4-BE49-F238E27FC236}">
                <a16:creationId xmlns:a16="http://schemas.microsoft.com/office/drawing/2014/main" id="{A38D8CD2-DA83-48D1-957A-90757580641A}"/>
              </a:ext>
            </a:extLst>
          </p:cNvPr>
          <p:cNvSpPr txBox="1"/>
          <p:nvPr/>
        </p:nvSpPr>
        <p:spPr>
          <a:xfrm>
            <a:off x="3940555" y="1464989"/>
            <a:ext cx="4000500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dirty="0">
                <a:latin typeface="Helvetica Neue"/>
                <a:ea typeface="Helvetica Neue"/>
                <a:cs typeface="Helvetica Neue"/>
                <a:sym typeface="Helvetica Neue"/>
              </a:rPr>
              <a:t>Gefahrguttransport</a:t>
            </a:r>
            <a:endParaRPr lang="de-DE" sz="1300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300" dirty="0">
                <a:latin typeface="Helvetica Neue"/>
                <a:ea typeface="Helvetica Neue"/>
                <a:cs typeface="Helvetica Neue"/>
                <a:sym typeface="Helvetica Neue"/>
              </a:rPr>
              <a:t>Baubranche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300" dirty="0">
                <a:latin typeface="Helvetica Neue"/>
                <a:ea typeface="Helvetica Neue"/>
                <a:cs typeface="Helvetica Neue"/>
                <a:sym typeface="Helvetica Neue"/>
              </a:rPr>
              <a:t>Heizöl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300" dirty="0">
                <a:latin typeface="Helvetica Neue"/>
                <a:ea typeface="Helvetica Neue"/>
                <a:cs typeface="Helvetica Neue"/>
                <a:sym typeface="Helvetica Neue"/>
              </a:rPr>
              <a:t>Benzin/Diesel/Gas</a:t>
            </a:r>
            <a:endParaRPr sz="13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106;p17">
            <a:extLst>
              <a:ext uri="{FF2B5EF4-FFF2-40B4-BE49-F238E27FC236}">
                <a16:creationId xmlns:a16="http://schemas.microsoft.com/office/drawing/2014/main" id="{3EB22120-B0C4-4983-8E48-4EB7547D0156}"/>
              </a:ext>
            </a:extLst>
          </p:cNvPr>
          <p:cNvSpPr/>
          <p:nvPr/>
        </p:nvSpPr>
        <p:spPr>
          <a:xfrm>
            <a:off x="188825" y="1589114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24" name="Google Shape;106;p17">
            <a:extLst>
              <a:ext uri="{FF2B5EF4-FFF2-40B4-BE49-F238E27FC236}">
                <a16:creationId xmlns:a16="http://schemas.microsoft.com/office/drawing/2014/main" id="{E7C6E93F-2BCD-4122-BC1D-0D0CC5A39A3B}"/>
              </a:ext>
            </a:extLst>
          </p:cNvPr>
          <p:cNvSpPr/>
          <p:nvPr/>
        </p:nvSpPr>
        <p:spPr>
          <a:xfrm>
            <a:off x="192535" y="2889073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25" name="Google Shape;106;p17">
            <a:extLst>
              <a:ext uri="{FF2B5EF4-FFF2-40B4-BE49-F238E27FC236}">
                <a16:creationId xmlns:a16="http://schemas.microsoft.com/office/drawing/2014/main" id="{D277D751-3554-4E99-8A2C-65D22B62AC83}"/>
              </a:ext>
            </a:extLst>
          </p:cNvPr>
          <p:cNvSpPr/>
          <p:nvPr/>
        </p:nvSpPr>
        <p:spPr>
          <a:xfrm>
            <a:off x="3841857" y="1589114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26" name="Google Shape;106;p17">
            <a:extLst>
              <a:ext uri="{FF2B5EF4-FFF2-40B4-BE49-F238E27FC236}">
                <a16:creationId xmlns:a16="http://schemas.microsoft.com/office/drawing/2014/main" id="{78BEA176-AB4A-4A71-A056-683BC8457EC9}"/>
              </a:ext>
            </a:extLst>
          </p:cNvPr>
          <p:cNvSpPr/>
          <p:nvPr/>
        </p:nvSpPr>
        <p:spPr>
          <a:xfrm>
            <a:off x="3829555" y="2895439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pic>
        <p:nvPicPr>
          <p:cNvPr id="32" name="Google Shape;91;p16">
            <a:extLst>
              <a:ext uri="{FF2B5EF4-FFF2-40B4-BE49-F238E27FC236}">
                <a16:creationId xmlns:a16="http://schemas.microsoft.com/office/drawing/2014/main" id="{C064DCBC-9A09-404C-B34D-7C088A0212E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9642" y="-1"/>
            <a:ext cx="3694358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89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7" grpId="0"/>
      <p:bldP spid="19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8"/>
          <p:cNvPicPr preferRelativeResize="0"/>
          <p:nvPr/>
        </p:nvPicPr>
        <p:blipFill rotWithShape="1">
          <a:blip r:embed="rId3">
            <a:alphaModFix/>
          </a:blip>
          <a:srcRect l="2881" t="23348" r="1378" b="796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8"/>
          <p:cNvSpPr/>
          <p:nvPr/>
        </p:nvSpPr>
        <p:spPr>
          <a:xfrm>
            <a:off x="0" y="0"/>
            <a:ext cx="3062700" cy="318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0" name="Google Shape;140;p18"/>
          <p:cNvCxnSpPr/>
          <p:nvPr/>
        </p:nvCxnSpPr>
        <p:spPr>
          <a:xfrm>
            <a:off x="558950" y="304300"/>
            <a:ext cx="8586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1" name="Google Shape;141;p18"/>
          <p:cNvSpPr txBox="1"/>
          <p:nvPr/>
        </p:nvSpPr>
        <p:spPr>
          <a:xfrm>
            <a:off x="188825" y="134950"/>
            <a:ext cx="38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</a:t>
            </a:r>
            <a:r>
              <a:rPr lang="de-DE" sz="10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</a:t>
            </a:r>
            <a:endParaRPr sz="1000" dirty="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2" name="Google Shape;142;p18"/>
          <p:cNvSpPr/>
          <p:nvPr/>
        </p:nvSpPr>
        <p:spPr>
          <a:xfrm>
            <a:off x="437050" y="2557225"/>
            <a:ext cx="3739800" cy="1108200"/>
          </a:xfrm>
          <a:prstGeom prst="rect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8"/>
          <p:cNvSpPr txBox="1"/>
          <p:nvPr/>
        </p:nvSpPr>
        <p:spPr>
          <a:xfrm>
            <a:off x="0" y="767778"/>
            <a:ext cx="3062700" cy="132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solidFill>
                  <a:schemeClr val="lt1"/>
                </a:solidFill>
              </a:rPr>
              <a:t>Was verstehen Sie </a:t>
            </a:r>
            <a:r>
              <a:rPr lang="de-DE" sz="1600">
                <a:solidFill>
                  <a:schemeClr val="lt1"/>
                </a:solidFill>
              </a:rPr>
              <a:t>unter dem </a:t>
            </a:r>
            <a:r>
              <a:rPr lang="de-DE" sz="1600" dirty="0">
                <a:solidFill>
                  <a:schemeClr val="lt1"/>
                </a:solidFill>
              </a:rPr>
              <a:t>Begriff </a:t>
            </a:r>
            <a:br>
              <a:rPr lang="de-DE" sz="1600" dirty="0">
                <a:solidFill>
                  <a:schemeClr val="lt1"/>
                </a:solidFill>
              </a:rPr>
            </a:br>
            <a:br>
              <a:rPr lang="de-DE" sz="1600" dirty="0">
                <a:solidFill>
                  <a:schemeClr val="lt1"/>
                </a:solidFill>
              </a:rPr>
            </a:br>
            <a:r>
              <a:rPr lang="de-DE" sz="2600" b="1" dirty="0">
                <a:solidFill>
                  <a:schemeClr val="lt1"/>
                </a:solidFill>
              </a:rPr>
              <a:t>„Pannenservice“? </a:t>
            </a:r>
            <a:endParaRPr sz="2600" b="1" dirty="0">
              <a:solidFill>
                <a:schemeClr val="lt1"/>
              </a:solidFill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3637" y="452850"/>
            <a:ext cx="282350" cy="2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437050" y="2701535"/>
            <a:ext cx="37398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de-DE" sz="1300" b="1" dirty="0">
                <a:solidFill>
                  <a:schemeClr val="tx1"/>
                </a:solidFill>
              </a:rPr>
              <a:t>Jeder hält sich für einen Pannendienst!</a:t>
            </a:r>
          </a:p>
          <a:p>
            <a:pPr lvl="0" algn="ctr"/>
            <a:r>
              <a:rPr lang="de-DE" sz="1300" b="1" dirty="0">
                <a:solidFill>
                  <a:schemeClr val="tx1"/>
                </a:solidFill>
              </a:rPr>
              <a:t>Reifendienst, Abschleppdienst, Werkstatt…</a:t>
            </a:r>
          </a:p>
          <a:p>
            <a:pPr lvl="0" algn="ctr"/>
            <a:r>
              <a:rPr lang="de-DE" sz="1300" b="1" dirty="0">
                <a:solidFill>
                  <a:schemeClr val="tx1"/>
                </a:solidFill>
              </a:rPr>
              <a:t>Jeder deckt aber nur seinen Bereich ab!</a:t>
            </a:r>
            <a:endParaRPr sz="1300" b="1" dirty="0">
              <a:solidFill>
                <a:schemeClr val="dk1"/>
              </a:solidFill>
            </a:endParaRPr>
          </a:p>
        </p:txBody>
      </p:sp>
      <p:pic>
        <p:nvPicPr>
          <p:cNvPr id="146" name="Google Shape;14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51772" y="3480775"/>
            <a:ext cx="638675" cy="50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/>
          <p:nvPr/>
        </p:nvSpPr>
        <p:spPr>
          <a:xfrm>
            <a:off x="4861113" y="3688945"/>
            <a:ext cx="4282888" cy="113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dirty="0">
                <a:solidFill>
                  <a:srgbClr val="0095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Wir erfinden den „Pannenservice“ Begriff neu, denn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Ihr Stillstand ist inakzeptabel</a:t>
            </a:r>
            <a:r>
              <a:rPr lang="ru" sz="22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  <a:endParaRPr sz="22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/>
      <p:bldP spid="145" grpId="0"/>
      <p:bldP spid="1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Google Shape;102;p17"/>
          <p:cNvCxnSpPr/>
          <p:nvPr/>
        </p:nvCxnSpPr>
        <p:spPr>
          <a:xfrm>
            <a:off x="571650" y="304300"/>
            <a:ext cx="8586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7"/>
          <p:cNvSpPr txBox="1"/>
          <p:nvPr/>
        </p:nvSpPr>
        <p:spPr>
          <a:xfrm>
            <a:off x="188825" y="134950"/>
            <a:ext cx="38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0</a:t>
            </a:r>
            <a:r>
              <a:rPr lang="de-DE" sz="10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4</a:t>
            </a:r>
            <a:endParaRPr sz="10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188824" y="623050"/>
            <a:ext cx="7762479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de-DE" sz="2200" b="1" dirty="0">
                <a:solidFill>
                  <a:srgbClr val="0095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Ein beispielhaftes Szenario:</a:t>
            </a:r>
          </a:p>
        </p:txBody>
      </p:sp>
      <p:sp>
        <p:nvSpPr>
          <p:cNvPr id="34" name="Google Shape;128;p17">
            <a:extLst>
              <a:ext uri="{FF2B5EF4-FFF2-40B4-BE49-F238E27FC236}">
                <a16:creationId xmlns:a16="http://schemas.microsoft.com/office/drawing/2014/main" id="{27486D4E-43C9-4AFF-8E2B-378E62F23ECB}"/>
              </a:ext>
            </a:extLst>
          </p:cNvPr>
          <p:cNvSpPr txBox="1"/>
          <p:nvPr/>
        </p:nvSpPr>
        <p:spPr>
          <a:xfrm>
            <a:off x="291537" y="2030672"/>
            <a:ext cx="4697907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Dieser stellt vor Ort fest, dass ein Reifenwechsel nicht ausreicht.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Ein Abschleppdienst wird benötigt, der das Fahrzeug in eine Werkstatt bringt.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15" name="Google Shape;142;p18"/>
          <p:cNvSpPr/>
          <p:nvPr/>
        </p:nvSpPr>
        <p:spPr>
          <a:xfrm>
            <a:off x="291537" y="1364540"/>
            <a:ext cx="4697908" cy="611034"/>
          </a:xfrm>
          <a:prstGeom prst="rect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45;p18"/>
          <p:cNvSpPr txBox="1"/>
          <p:nvPr/>
        </p:nvSpPr>
        <p:spPr>
          <a:xfrm>
            <a:off x="373599" y="1390828"/>
            <a:ext cx="4615845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Clr>
                <a:schemeClr val="bg1"/>
              </a:buClr>
            </a:pPr>
            <a:r>
              <a:rPr lang="de-DE" sz="1300" b="1" dirty="0">
                <a:solidFill>
                  <a:schemeClr val="bg1"/>
                </a:solidFill>
              </a:rPr>
              <a:t>Der Reifen des Fahrzeugs ist geplatzt. Ihr Mitarbeiter wendet sich nach längerer Suche an einen Reifendienst.</a:t>
            </a:r>
          </a:p>
        </p:txBody>
      </p:sp>
      <p:sp>
        <p:nvSpPr>
          <p:cNvPr id="19" name="Google Shape;128;p17">
            <a:extLst>
              <a:ext uri="{FF2B5EF4-FFF2-40B4-BE49-F238E27FC236}">
                <a16:creationId xmlns:a16="http://schemas.microsoft.com/office/drawing/2014/main" id="{27486D4E-43C9-4AFF-8E2B-378E62F23ECB}"/>
              </a:ext>
            </a:extLst>
          </p:cNvPr>
          <p:cNvSpPr txBox="1"/>
          <p:nvPr/>
        </p:nvSpPr>
        <p:spPr>
          <a:xfrm>
            <a:off x="291537" y="3424491"/>
            <a:ext cx="4697907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Das Fahrzeug steht in dieser Zeit still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Ein Stillstand verursacht Verzögerungen und Kosten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Der Mitarbeiter kann seine eigentliche Arbeit nicht ausführen</a:t>
            </a:r>
          </a:p>
        </p:txBody>
      </p:sp>
      <p:sp>
        <p:nvSpPr>
          <p:cNvPr id="20" name="Google Shape;142;p18"/>
          <p:cNvSpPr/>
          <p:nvPr/>
        </p:nvSpPr>
        <p:spPr>
          <a:xfrm>
            <a:off x="291537" y="2758359"/>
            <a:ext cx="4697908" cy="611034"/>
          </a:xfrm>
          <a:prstGeom prst="rect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45;p18"/>
          <p:cNvSpPr txBox="1"/>
          <p:nvPr/>
        </p:nvSpPr>
        <p:spPr>
          <a:xfrm>
            <a:off x="373599" y="2784647"/>
            <a:ext cx="4615845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Clr>
                <a:schemeClr val="bg1"/>
              </a:buClr>
            </a:pPr>
            <a:r>
              <a:rPr lang="de-DE" sz="1300" b="1" dirty="0">
                <a:solidFill>
                  <a:schemeClr val="bg1"/>
                </a:solidFill>
              </a:rPr>
              <a:t>Abhängig von Pannenort, -art und Uhrzeit muss aufs Neue eine passenden Service gesucht werden.</a:t>
            </a:r>
          </a:p>
        </p:txBody>
      </p:sp>
      <p:sp>
        <p:nvSpPr>
          <p:cNvPr id="22" name="Google Shape;139;p18"/>
          <p:cNvSpPr/>
          <p:nvPr/>
        </p:nvSpPr>
        <p:spPr>
          <a:xfrm>
            <a:off x="6081300" y="0"/>
            <a:ext cx="30627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43;p18"/>
          <p:cNvSpPr txBox="1"/>
          <p:nvPr/>
        </p:nvSpPr>
        <p:spPr>
          <a:xfrm>
            <a:off x="6050540" y="1248009"/>
            <a:ext cx="3062700" cy="289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dirty="0">
                <a:solidFill>
                  <a:schemeClr val="lt1"/>
                </a:solidFill>
              </a:rPr>
              <a:t>Pannenservices (Reifen-, Abschleppdienst und Werkstatt) kommunizieren leider kaum miteinander.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de-DE" sz="1600" b="1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de-DE" sz="1600" b="1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dirty="0">
                <a:solidFill>
                  <a:schemeClr val="lt1"/>
                </a:solidFill>
              </a:rPr>
              <a:t>Tatsächlich haben die meisten Unternehmen viele verschiedene Ansprechpartner, wenn es um eine Panne geht.  </a:t>
            </a:r>
          </a:p>
        </p:txBody>
      </p:sp>
      <p:pic>
        <p:nvPicPr>
          <p:cNvPr id="24" name="Google Shape;14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7225" y="304300"/>
            <a:ext cx="282350" cy="28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0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5" grpId="0" animBg="1"/>
      <p:bldP spid="16" grpId="0"/>
      <p:bldP spid="19" grpId="0"/>
      <p:bldP spid="20" grpId="0" animBg="1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9"/>
          <p:cNvPicPr preferRelativeResize="0"/>
          <p:nvPr/>
        </p:nvPicPr>
        <p:blipFill rotWithShape="1">
          <a:blip r:embed="rId3">
            <a:alphaModFix/>
          </a:blip>
          <a:srcRect l="24214" t="783" r="53582"/>
          <a:stretch/>
        </p:blipFill>
        <p:spPr>
          <a:xfrm>
            <a:off x="6021925" y="0"/>
            <a:ext cx="31220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9"/>
          <p:cNvSpPr txBox="1"/>
          <p:nvPr/>
        </p:nvSpPr>
        <p:spPr>
          <a:xfrm>
            <a:off x="188825" y="134950"/>
            <a:ext cx="38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05</a:t>
            </a:r>
            <a:endParaRPr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4" name="Google Shape;154;p19"/>
          <p:cNvSpPr/>
          <p:nvPr/>
        </p:nvSpPr>
        <p:spPr>
          <a:xfrm>
            <a:off x="5970300" y="0"/>
            <a:ext cx="3173700" cy="5143500"/>
          </a:xfrm>
          <a:prstGeom prst="rect">
            <a:avLst/>
          </a:prstGeom>
          <a:solidFill>
            <a:srgbClr val="000000">
              <a:alpha val="31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9"/>
          <p:cNvSpPr txBox="1"/>
          <p:nvPr/>
        </p:nvSpPr>
        <p:spPr>
          <a:xfrm>
            <a:off x="14249" y="493707"/>
            <a:ext cx="6007675" cy="846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 b="1" dirty="0">
                <a:solidFill>
                  <a:srgbClr val="009597"/>
                </a:solidFill>
                <a:latin typeface="Helvetica Neue"/>
                <a:sym typeface="Helvetica Neue Light"/>
              </a:rPr>
              <a:t>Mit uns haben Sie nur einen Ansprechpartner!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sz="2200" b="1" dirty="0">
              <a:solidFill>
                <a:srgbClr val="0095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6" name="Google Shape;156;p19"/>
          <p:cNvPicPr preferRelativeResize="0"/>
          <p:nvPr/>
        </p:nvPicPr>
        <p:blipFill rotWithShape="1">
          <a:blip r:embed="rId4">
            <a:alphaModFix/>
          </a:blip>
          <a:srcRect t="159" b="169"/>
          <a:stretch/>
        </p:blipFill>
        <p:spPr>
          <a:xfrm>
            <a:off x="7024322" y="3650371"/>
            <a:ext cx="427564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9"/>
          <p:cNvSpPr txBox="1"/>
          <p:nvPr/>
        </p:nvSpPr>
        <p:spPr>
          <a:xfrm>
            <a:off x="5956050" y="3609381"/>
            <a:ext cx="31737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Jeder braucht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eine individuelle Lösung</a:t>
            </a:r>
          </a:p>
        </p:txBody>
      </p:sp>
      <p:sp>
        <p:nvSpPr>
          <p:cNvPr id="158" name="Google Shape;158;p19"/>
          <p:cNvSpPr txBox="1"/>
          <p:nvPr/>
        </p:nvSpPr>
        <p:spPr>
          <a:xfrm>
            <a:off x="482825" y="2003867"/>
            <a:ext cx="239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solidFill>
                  <a:srgbClr val="0095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LKW Abschleppdienst</a:t>
            </a:r>
            <a:endParaRPr sz="1600" dirty="0">
              <a:solidFill>
                <a:srgbClr val="0095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9" name="Google Shape;159;p19"/>
          <p:cNvSpPr txBox="1"/>
          <p:nvPr/>
        </p:nvSpPr>
        <p:spPr>
          <a:xfrm>
            <a:off x="7526" y="4020972"/>
            <a:ext cx="6007675" cy="96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700" b="1" dirty="0">
                <a:solidFill>
                  <a:schemeClr val="bg1"/>
                </a:solidFill>
              </a:rPr>
              <a:t>Wir wissen aus Erfahrung welche Schritte für eine optimale Pannenservice Abwicklung zu befolgen sind.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de-DE" sz="1700" b="1" dirty="0">
              <a:solidFill>
                <a:schemeClr val="bg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3283500" y="2003867"/>
            <a:ext cx="2686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solidFill>
                  <a:srgbClr val="0095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LKW Reifendienst</a:t>
            </a:r>
            <a:endParaRPr sz="1600" dirty="0">
              <a:solidFill>
                <a:srgbClr val="0095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88" name="Google Shape;188;p19"/>
          <p:cNvCxnSpPr/>
          <p:nvPr/>
        </p:nvCxnSpPr>
        <p:spPr>
          <a:xfrm>
            <a:off x="571650" y="304300"/>
            <a:ext cx="8586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158;p19">
            <a:extLst>
              <a:ext uri="{FF2B5EF4-FFF2-40B4-BE49-F238E27FC236}">
                <a16:creationId xmlns:a16="http://schemas.microsoft.com/office/drawing/2014/main" id="{208586D4-F44F-4113-8488-CDE4B1CA6609}"/>
              </a:ext>
            </a:extLst>
          </p:cNvPr>
          <p:cNvSpPr txBox="1"/>
          <p:nvPr/>
        </p:nvSpPr>
        <p:spPr>
          <a:xfrm>
            <a:off x="482825" y="2434967"/>
            <a:ext cx="239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solidFill>
                  <a:srgbClr val="0095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Werkstatt</a:t>
            </a:r>
            <a:endParaRPr sz="1600" dirty="0">
              <a:solidFill>
                <a:srgbClr val="0095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" name="Google Shape;158;p19">
            <a:extLst>
              <a:ext uri="{FF2B5EF4-FFF2-40B4-BE49-F238E27FC236}">
                <a16:creationId xmlns:a16="http://schemas.microsoft.com/office/drawing/2014/main" id="{BFC37206-B0DF-4D00-870D-1D4AB4AE1C79}"/>
              </a:ext>
            </a:extLst>
          </p:cNvPr>
          <p:cNvSpPr txBox="1"/>
          <p:nvPr/>
        </p:nvSpPr>
        <p:spPr>
          <a:xfrm>
            <a:off x="482825" y="2866067"/>
            <a:ext cx="239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solidFill>
                  <a:srgbClr val="0095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Polizei/BAG Kontrolle</a:t>
            </a:r>
            <a:endParaRPr sz="1600" dirty="0">
              <a:solidFill>
                <a:srgbClr val="0095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" name="Google Shape;158;p19">
            <a:extLst>
              <a:ext uri="{FF2B5EF4-FFF2-40B4-BE49-F238E27FC236}">
                <a16:creationId xmlns:a16="http://schemas.microsoft.com/office/drawing/2014/main" id="{80F95524-2025-41FA-8D70-B1612BE946BA}"/>
              </a:ext>
            </a:extLst>
          </p:cNvPr>
          <p:cNvSpPr txBox="1"/>
          <p:nvPr/>
        </p:nvSpPr>
        <p:spPr>
          <a:xfrm>
            <a:off x="3283499" y="2434967"/>
            <a:ext cx="239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solidFill>
                  <a:srgbClr val="0095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Mobile Werkstatt</a:t>
            </a:r>
            <a:endParaRPr sz="1600" dirty="0">
              <a:solidFill>
                <a:srgbClr val="0095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" name="Google Shape;158;p19">
            <a:extLst>
              <a:ext uri="{FF2B5EF4-FFF2-40B4-BE49-F238E27FC236}">
                <a16:creationId xmlns:a16="http://schemas.microsoft.com/office/drawing/2014/main" id="{58577488-0DE6-4C5B-9219-8775E5EDF30E}"/>
              </a:ext>
            </a:extLst>
          </p:cNvPr>
          <p:cNvSpPr txBox="1"/>
          <p:nvPr/>
        </p:nvSpPr>
        <p:spPr>
          <a:xfrm>
            <a:off x="3283499" y="2866067"/>
            <a:ext cx="239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>
                <a:solidFill>
                  <a:srgbClr val="0095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Unfallmanagement</a:t>
            </a:r>
            <a:endParaRPr sz="1600" dirty="0">
              <a:solidFill>
                <a:srgbClr val="0095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" name="Google Shape;159;p19">
            <a:extLst>
              <a:ext uri="{FF2B5EF4-FFF2-40B4-BE49-F238E27FC236}">
                <a16:creationId xmlns:a16="http://schemas.microsoft.com/office/drawing/2014/main" id="{29B160A8-7E11-4D1F-8501-C305D43EE21A}"/>
              </a:ext>
            </a:extLst>
          </p:cNvPr>
          <p:cNvSpPr txBox="1"/>
          <p:nvPr/>
        </p:nvSpPr>
        <p:spPr>
          <a:xfrm>
            <a:off x="1084" y="1334053"/>
            <a:ext cx="6015482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dirty="0">
                <a:solidFill>
                  <a:schemeClr val="lt1"/>
                </a:solidFill>
                <a:latin typeface="Helvetica Neue Light"/>
                <a:sym typeface="Helvetica Neue"/>
              </a:rPr>
              <a:t>Unsere Dienstleistungen </a:t>
            </a:r>
            <a:endParaRPr sz="2000" b="1" dirty="0">
              <a:solidFill>
                <a:schemeClr val="lt1"/>
              </a:solidFill>
              <a:latin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158" grpId="0"/>
      <p:bldP spid="159" grpId="0"/>
      <p:bldP spid="160" grpId="0"/>
      <p:bldP spid="39" grpId="0"/>
      <p:bldP spid="40" grpId="0"/>
      <p:bldP spid="41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97728" y="4176689"/>
            <a:ext cx="486275" cy="3852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Google Shape;262;p22"/>
          <p:cNvCxnSpPr/>
          <p:nvPr/>
        </p:nvCxnSpPr>
        <p:spPr>
          <a:xfrm>
            <a:off x="571650" y="304300"/>
            <a:ext cx="8586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3" name="Google Shape;263;p22"/>
          <p:cNvSpPr txBox="1"/>
          <p:nvPr/>
        </p:nvSpPr>
        <p:spPr>
          <a:xfrm>
            <a:off x="188825" y="134950"/>
            <a:ext cx="38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0</a:t>
            </a:r>
            <a:r>
              <a:rPr lang="de-DE" sz="10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6</a:t>
            </a:r>
            <a:endParaRPr sz="10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4" name="Google Shape;264;p22"/>
          <p:cNvSpPr txBox="1"/>
          <p:nvPr/>
        </p:nvSpPr>
        <p:spPr>
          <a:xfrm>
            <a:off x="495450" y="1043953"/>
            <a:ext cx="40005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Bei der Wahl unserer Partner achten wir stets auf die Qualität der angebotenen Leistungen. </a:t>
            </a:r>
          </a:p>
        </p:txBody>
      </p:sp>
      <p:sp>
        <p:nvSpPr>
          <p:cNvPr id="265" name="Google Shape;265;p22"/>
          <p:cNvSpPr txBox="1"/>
          <p:nvPr/>
        </p:nvSpPr>
        <p:spPr>
          <a:xfrm>
            <a:off x="978300" y="4138197"/>
            <a:ext cx="71874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dirty="0">
                <a:solidFill>
                  <a:srgbClr val="0095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Wir sind nicht nur ein Vermittler, sondern haben besondere Rahmenbedingungen mit Partnern, die es uns ermöglichen, schnell Ihre Situation zu Lösen!</a:t>
            </a:r>
            <a:endParaRPr sz="1600" b="1" dirty="0">
              <a:solidFill>
                <a:srgbClr val="0095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6" name="Google Shape;266;p22"/>
          <p:cNvSpPr txBox="1"/>
          <p:nvPr/>
        </p:nvSpPr>
        <p:spPr>
          <a:xfrm>
            <a:off x="495450" y="546850"/>
            <a:ext cx="533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 b="1" dirty="0">
                <a:solidFill>
                  <a:srgbClr val="0095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Über unsere Partner</a:t>
            </a:r>
            <a:endParaRPr sz="2200" b="1" dirty="0">
              <a:solidFill>
                <a:srgbClr val="0095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8" name="Google Shape;268;p22"/>
          <p:cNvSpPr txBox="1"/>
          <p:nvPr/>
        </p:nvSpPr>
        <p:spPr>
          <a:xfrm>
            <a:off x="495450" y="1713074"/>
            <a:ext cx="415275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Wir arbeiten nach dem Prinzip </a:t>
            </a:r>
            <a:r>
              <a:rPr lang="de-DE" sz="1200" b="1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„alles aus einer Hand“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D. h. Sie brauchen nicht nach verschiedenen Anbietern zu suchen, um ein Problem zu lösen. Wir organisieren alles und bieten Ihnen die beste Lösung für Ihre Situation. </a:t>
            </a:r>
            <a:endParaRPr sz="12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9" name="Google Shape;269;p22"/>
          <p:cNvSpPr txBox="1"/>
          <p:nvPr/>
        </p:nvSpPr>
        <p:spPr>
          <a:xfrm>
            <a:off x="5512700" y="546850"/>
            <a:ext cx="239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dirty="0">
                <a:solidFill>
                  <a:srgbClr val="0095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Wir kooperieren mit:</a:t>
            </a:r>
            <a:endParaRPr sz="1600" b="1" dirty="0">
              <a:solidFill>
                <a:srgbClr val="0095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0" name="Google Shape;270;p22"/>
          <p:cNvSpPr txBox="1"/>
          <p:nvPr/>
        </p:nvSpPr>
        <p:spPr>
          <a:xfrm>
            <a:off x="5693925" y="1039550"/>
            <a:ext cx="30306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Über 500 Abschleppdiensten </a:t>
            </a:r>
            <a:endParaRPr sz="10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1" name="Google Shape;271;p22"/>
          <p:cNvSpPr txBox="1"/>
          <p:nvPr/>
        </p:nvSpPr>
        <p:spPr>
          <a:xfrm>
            <a:off x="5693936" y="1340363"/>
            <a:ext cx="2392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chemeClr val="dk1"/>
                </a:solidFill>
                <a:latin typeface="Helvetica Neue"/>
                <a:ea typeface="Helvetica Neue Light"/>
                <a:cs typeface="Helvetica Neue Light"/>
                <a:sym typeface="Helvetica Neue"/>
              </a:rPr>
              <a:t>Über 100 unabhängigen Werkstätten</a:t>
            </a:r>
            <a:endParaRPr sz="1000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2" name="Google Shape;272;p22"/>
          <p:cNvSpPr txBox="1"/>
          <p:nvPr/>
        </p:nvSpPr>
        <p:spPr>
          <a:xfrm>
            <a:off x="5693922" y="1629744"/>
            <a:ext cx="327939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Über 600 (mobiler) Reifenservices</a:t>
            </a:r>
            <a:endParaRPr sz="10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3" name="Google Shape;273;p22"/>
          <p:cNvSpPr txBox="1"/>
          <p:nvPr/>
        </p:nvSpPr>
        <p:spPr>
          <a:xfrm>
            <a:off x="5693922" y="1876599"/>
            <a:ext cx="3450078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Lieferanten von Ersatzteilen verschiedener Hersteller</a:t>
            </a:r>
            <a:endParaRPr sz="10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5" name="Google Shape;275;p22"/>
          <p:cNvSpPr txBox="1"/>
          <p:nvPr/>
        </p:nvSpPr>
        <p:spPr>
          <a:xfrm>
            <a:off x="5693922" y="2148658"/>
            <a:ext cx="3221478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de-DE" sz="10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Anwälten für Verkehrsrecht</a:t>
            </a:r>
          </a:p>
        </p:txBody>
      </p:sp>
      <p:sp>
        <p:nvSpPr>
          <p:cNvPr id="276" name="Google Shape;276;p22"/>
          <p:cNvSpPr/>
          <p:nvPr/>
        </p:nvSpPr>
        <p:spPr>
          <a:xfrm>
            <a:off x="5577389" y="1163993"/>
            <a:ext cx="75300" cy="75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277" name="Google Shape;277;p22"/>
          <p:cNvSpPr/>
          <p:nvPr/>
        </p:nvSpPr>
        <p:spPr>
          <a:xfrm>
            <a:off x="5577389" y="1472206"/>
            <a:ext cx="75300" cy="75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278" name="Google Shape;278;p22"/>
          <p:cNvSpPr/>
          <p:nvPr/>
        </p:nvSpPr>
        <p:spPr>
          <a:xfrm>
            <a:off x="5577389" y="1761587"/>
            <a:ext cx="75300" cy="75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280" name="Google Shape;280;p22"/>
          <p:cNvSpPr/>
          <p:nvPr/>
        </p:nvSpPr>
        <p:spPr>
          <a:xfrm>
            <a:off x="5577389" y="2003204"/>
            <a:ext cx="75300" cy="75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281" name="Google Shape;281;p22"/>
          <p:cNvSpPr/>
          <p:nvPr/>
        </p:nvSpPr>
        <p:spPr>
          <a:xfrm>
            <a:off x="5577389" y="2280508"/>
            <a:ext cx="75300" cy="75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282" name="Google Shape;282;p22"/>
          <p:cNvSpPr txBox="1"/>
          <p:nvPr/>
        </p:nvSpPr>
        <p:spPr>
          <a:xfrm>
            <a:off x="5693922" y="2396194"/>
            <a:ext cx="3221478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de-DE" sz="10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Tankstellen – baldige Kooperation mit Tankkarten </a:t>
            </a:r>
          </a:p>
        </p:txBody>
      </p:sp>
      <p:cxnSp>
        <p:nvCxnSpPr>
          <p:cNvPr id="284" name="Google Shape;284;p22"/>
          <p:cNvCxnSpPr/>
          <p:nvPr/>
        </p:nvCxnSpPr>
        <p:spPr>
          <a:xfrm>
            <a:off x="532800" y="4019800"/>
            <a:ext cx="80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283;p22">
            <a:extLst>
              <a:ext uri="{FF2B5EF4-FFF2-40B4-BE49-F238E27FC236}">
                <a16:creationId xmlns:a16="http://schemas.microsoft.com/office/drawing/2014/main" id="{6C6BD00E-6D07-41C1-BE80-C9B2F2A403EC}"/>
              </a:ext>
            </a:extLst>
          </p:cNvPr>
          <p:cNvSpPr/>
          <p:nvPr/>
        </p:nvSpPr>
        <p:spPr>
          <a:xfrm>
            <a:off x="5581864" y="2520312"/>
            <a:ext cx="75300" cy="75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95450" y="286498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de-DE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Durch unsere enge Zusammenarbeit mit unseren Partnern können wir einen besseren Preis verhandeln im Vergleich zum Direktangebot einzelner Werkstätten und Abschleppdienste.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0"/>
      <p:bldP spid="265" grpId="0"/>
      <p:bldP spid="268" grpId="0"/>
      <p:bldP spid="269" grpId="0"/>
      <p:bldP spid="270" grpId="0"/>
      <p:bldP spid="271" grpId="0"/>
      <p:bldP spid="272" grpId="0"/>
      <p:bldP spid="273" grpId="0"/>
      <p:bldP spid="275" grpId="0"/>
      <p:bldP spid="276" grpId="0" animBg="1"/>
      <p:bldP spid="277" grpId="0" animBg="1"/>
      <p:bldP spid="278" grpId="0" animBg="1"/>
      <p:bldP spid="280" grpId="0" animBg="1"/>
      <p:bldP spid="281" grpId="0" animBg="1"/>
      <p:bldP spid="282" grpId="0"/>
      <p:bldP spid="26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Google Shape;102;p17"/>
          <p:cNvCxnSpPr/>
          <p:nvPr/>
        </p:nvCxnSpPr>
        <p:spPr>
          <a:xfrm>
            <a:off x="571650" y="304300"/>
            <a:ext cx="8586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7"/>
          <p:cNvSpPr txBox="1"/>
          <p:nvPr/>
        </p:nvSpPr>
        <p:spPr>
          <a:xfrm>
            <a:off x="188825" y="134950"/>
            <a:ext cx="38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0</a:t>
            </a:r>
            <a:r>
              <a:rPr lang="de-DE" sz="10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7</a:t>
            </a:r>
            <a:endParaRPr sz="10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188825" y="623050"/>
            <a:ext cx="533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 b="1" dirty="0">
                <a:solidFill>
                  <a:srgbClr val="0095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Wenden Sie sich an uns bei:</a:t>
            </a:r>
            <a:endParaRPr sz="2200" b="1" dirty="0">
              <a:solidFill>
                <a:srgbClr val="0095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291534" y="1531275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291529" y="2177275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291550" y="2824265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109" name="Google Shape;109;p17"/>
          <p:cNvSpPr/>
          <p:nvPr/>
        </p:nvSpPr>
        <p:spPr>
          <a:xfrm>
            <a:off x="301047" y="3578905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482699" y="1418602"/>
            <a:ext cx="21867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 dirty="0">
                <a:latin typeface="Helvetica Neue"/>
                <a:ea typeface="Helvetica Neue Light"/>
                <a:cs typeface="Helvetica Neue Light"/>
                <a:sym typeface="Helvetica Neue"/>
              </a:rPr>
              <a:t>Abschleppen/Bergen.</a:t>
            </a:r>
            <a:endParaRPr sz="11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473173" y="2072241"/>
            <a:ext cx="21867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 dirty="0">
                <a:latin typeface="Helvetica Neue"/>
                <a:ea typeface="Helvetica Neue Light"/>
                <a:cs typeface="Helvetica Neue Light"/>
                <a:sym typeface="Helvetica Neue"/>
              </a:rPr>
              <a:t>Bei Unfall,</a:t>
            </a:r>
            <a:r>
              <a:rPr lang="de-DE" sz="1100" dirty="0">
                <a:latin typeface="Helvetica Neue"/>
                <a:ea typeface="Helvetica Neue Light"/>
                <a:cs typeface="Helvetica Neue Light"/>
                <a:sym typeface="Helvetica Neue"/>
              </a:rPr>
              <a:t> mit einem Ihrer Fahrzeuge.</a:t>
            </a:r>
            <a:endParaRPr sz="11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482699" y="3468787"/>
            <a:ext cx="21867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 dirty="0">
                <a:latin typeface="Helvetica Neue"/>
                <a:ea typeface="Helvetica Neue"/>
                <a:cs typeface="Helvetica Neue"/>
                <a:sym typeface="Helvetica Neue"/>
              </a:rPr>
              <a:t>Fahrzeug hatte eine Panne auf der Autobahn </a:t>
            </a:r>
            <a:r>
              <a:rPr lang="de-DE" sz="1100" dirty="0">
                <a:latin typeface="Helvetica Neue"/>
                <a:ea typeface="Helvetica Neue"/>
                <a:cs typeface="Helvetica Neue"/>
                <a:sym typeface="Helvetica Neue"/>
              </a:rPr>
              <a:t>und die Polizei kommt vor Ort.</a:t>
            </a:r>
            <a:endParaRPr sz="11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477086" y="2705583"/>
            <a:ext cx="21081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 dirty="0">
                <a:latin typeface="Helvetica Neue"/>
                <a:ea typeface="Helvetica Neue"/>
                <a:cs typeface="Helvetica Neue"/>
                <a:sym typeface="Helvetica Neue"/>
              </a:rPr>
              <a:t>Sie kennen nicht die Sprache </a:t>
            </a:r>
            <a:r>
              <a:rPr lang="de-DE" sz="1100" dirty="0">
                <a:latin typeface="Helvetica Neue"/>
                <a:ea typeface="Helvetica Neue"/>
                <a:cs typeface="Helvetica Neue"/>
                <a:sym typeface="Helvetica Neue"/>
              </a:rPr>
              <a:t>und wissen nicht wo Sie anrufen sollen.</a:t>
            </a:r>
            <a:endParaRPr sz="11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473173" y="4199525"/>
            <a:ext cx="22356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 dirty="0">
                <a:latin typeface="Helvetica Neue"/>
                <a:ea typeface="Helvetica Neue"/>
                <a:cs typeface="Helvetica Neue"/>
                <a:sym typeface="Helvetica Neue"/>
              </a:rPr>
              <a:t>Kein Treibstoff/</a:t>
            </a:r>
            <a:r>
              <a:rPr lang="de-DE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AdBlue</a:t>
            </a:r>
            <a:r>
              <a:rPr lang="de-DE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100" dirty="0">
                <a:latin typeface="Helvetica Neue"/>
                <a:ea typeface="Helvetica Neue"/>
                <a:cs typeface="Helvetica Neue"/>
                <a:sym typeface="Helvetica Neue"/>
              </a:rPr>
              <a:t>mehr oder wenn Sie </a:t>
            </a:r>
            <a:r>
              <a:rPr lang="de-DE" sz="1100" b="1" dirty="0">
                <a:latin typeface="Helvetica Neue"/>
                <a:ea typeface="Helvetica Neue"/>
                <a:cs typeface="Helvetica Neue"/>
                <a:sym typeface="Helvetica Neue"/>
              </a:rPr>
              <a:t>Ersatzteile zur Selbstreparatur </a:t>
            </a:r>
            <a:r>
              <a:rPr lang="de-DE" sz="1100" dirty="0">
                <a:latin typeface="Helvetica Neue"/>
                <a:ea typeface="Helvetica Neue"/>
                <a:cs typeface="Helvetica Neue"/>
                <a:sym typeface="Helvetica Neue"/>
              </a:rPr>
              <a:t>benötigen.</a:t>
            </a:r>
            <a:endParaRPr sz="11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3527200" y="2072250"/>
            <a:ext cx="21867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 dirty="0">
                <a:latin typeface="Helvetica Neue"/>
                <a:ea typeface="Helvetica Neue Light"/>
                <a:cs typeface="Helvetica Neue Light"/>
                <a:sym typeface="Helvetica Neue"/>
              </a:rPr>
              <a:t>Das Auto hat eine Panne und Sie haben verderbliche Ware</a:t>
            </a:r>
            <a:r>
              <a:rPr lang="ru" sz="11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11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3527198" y="1418600"/>
            <a:ext cx="21867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 dirty="0">
                <a:latin typeface="Helvetica Neue"/>
                <a:ea typeface="Helvetica Neue"/>
                <a:cs typeface="Helvetica Neue"/>
                <a:sym typeface="Helvetica Neue"/>
              </a:rPr>
              <a:t>Fahrzeug springt nicht an</a:t>
            </a:r>
            <a:r>
              <a:rPr lang="ru" sz="1100" b="1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de-DE" sz="1100" b="1" dirty="0">
                <a:latin typeface="Helvetica Neue Light"/>
                <a:ea typeface="Helvetica Neue"/>
                <a:cs typeface="Helvetica Neue"/>
                <a:sym typeface="Helvetica Neue Light"/>
              </a:rPr>
              <a:t>Diagnose wird benötigt</a:t>
            </a:r>
            <a:r>
              <a:rPr lang="ru" sz="11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11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7" name="Google Shape;117;p17"/>
          <p:cNvSpPr/>
          <p:nvPr/>
        </p:nvSpPr>
        <p:spPr>
          <a:xfrm>
            <a:off x="291521" y="4311046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3345559" y="1531275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120" name="Google Shape;120;p17"/>
          <p:cNvSpPr/>
          <p:nvPr/>
        </p:nvSpPr>
        <p:spPr>
          <a:xfrm>
            <a:off x="3345554" y="2180450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121" name="Google Shape;121;p17"/>
          <p:cNvSpPr/>
          <p:nvPr/>
        </p:nvSpPr>
        <p:spPr>
          <a:xfrm>
            <a:off x="3345575" y="2819502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122" name="Google Shape;122;p17"/>
          <p:cNvSpPr/>
          <p:nvPr/>
        </p:nvSpPr>
        <p:spPr>
          <a:xfrm>
            <a:off x="3345546" y="3659168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123" name="Google Shape;123;p17"/>
          <p:cNvSpPr/>
          <p:nvPr/>
        </p:nvSpPr>
        <p:spPr>
          <a:xfrm>
            <a:off x="3345546" y="4311046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124" name="Google Shape;124;p17"/>
          <p:cNvSpPr txBox="1"/>
          <p:nvPr/>
        </p:nvSpPr>
        <p:spPr>
          <a:xfrm>
            <a:off x="3537892" y="2705092"/>
            <a:ext cx="2305124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 dirty="0">
                <a:latin typeface="Helvetica Neue"/>
                <a:ea typeface="Helvetica Neue"/>
                <a:cs typeface="Helvetica Neue"/>
                <a:sym typeface="Helvetica Neue"/>
              </a:rPr>
              <a:t>Sie brauchen einen sofortigen Reifenwechsel, </a:t>
            </a:r>
            <a:r>
              <a:rPr lang="de-DE" sz="1100" dirty="0">
                <a:latin typeface="Helvetica Neue"/>
                <a:ea typeface="Helvetica Neue"/>
                <a:cs typeface="Helvetica Neue"/>
                <a:sym typeface="Helvetica Neue"/>
              </a:rPr>
              <a:t>an der SZM oder dem Auflieger am Pannenort.</a:t>
            </a:r>
            <a:endParaRPr sz="11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5" name="Google Shape;125;p17"/>
          <p:cNvSpPr txBox="1"/>
          <p:nvPr/>
        </p:nvSpPr>
        <p:spPr>
          <a:xfrm>
            <a:off x="3527200" y="3549050"/>
            <a:ext cx="21867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 dirty="0">
                <a:latin typeface="Helvetica Neue"/>
                <a:ea typeface="Helvetica Neue Light"/>
                <a:cs typeface="Helvetica Neue Light"/>
                <a:sym typeface="Helvetica Neue"/>
              </a:rPr>
              <a:t>Die Ladung muss umgeladen oder gesichert werden</a:t>
            </a:r>
            <a:r>
              <a:rPr lang="ru" sz="11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11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3527200" y="4192884"/>
            <a:ext cx="21867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 dirty="0">
                <a:latin typeface="Helvetica Neue"/>
                <a:ea typeface="Helvetica Neue"/>
                <a:cs typeface="Helvetica Neue"/>
                <a:sym typeface="Helvetica Neue"/>
              </a:rPr>
              <a:t>Ihr Lkw/SZM ist in die Kontrolle der Polizei/BAG geraten.</a:t>
            </a:r>
            <a:endParaRPr sz="11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6584398" y="1418600"/>
            <a:ext cx="21867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 dirty="0">
                <a:latin typeface="Helvetica Neue"/>
                <a:ea typeface="Helvetica Neue"/>
                <a:cs typeface="Helvetica Neue"/>
                <a:sym typeface="Helvetica Neue"/>
              </a:rPr>
              <a:t>Sie haben ein knappes Budget </a:t>
            </a:r>
            <a:r>
              <a:rPr lang="de-DE" sz="1100" dirty="0">
                <a:latin typeface="Helvetica Neue"/>
                <a:ea typeface="Helvetica Neue"/>
                <a:cs typeface="Helvetica Neue"/>
                <a:sym typeface="Helvetica Neue"/>
              </a:rPr>
              <a:t>und suchen eine preisgünstige Werkstatt.</a:t>
            </a:r>
            <a:endParaRPr sz="11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0" name="Google Shape;130;p17"/>
          <p:cNvSpPr/>
          <p:nvPr/>
        </p:nvSpPr>
        <p:spPr>
          <a:xfrm>
            <a:off x="6399584" y="1531275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6399575" y="2174283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6581223" y="2065891"/>
            <a:ext cx="21867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Die Elektronik ist defekt, die Bremsbeläge klappern, </a:t>
            </a:r>
            <a:r>
              <a:rPr lang="de-DE" sz="11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Lager oder Radnaben müssen ausgetauscht werden oder andere dringende Reparaturen sind erforderlich.</a:t>
            </a:r>
            <a:endParaRPr sz="11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0" name="Google Shape;91;p16">
            <a:extLst>
              <a:ext uri="{FF2B5EF4-FFF2-40B4-BE49-F238E27FC236}">
                <a16:creationId xmlns:a16="http://schemas.microsoft.com/office/drawing/2014/main" id="{AF397A9F-7151-4931-BF4C-292E32CF55C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2777" y="0"/>
            <a:ext cx="369435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8" grpId="0" animBg="1"/>
      <p:bldP spid="109" grpId="0" animBg="1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/>
      <p:bldP spid="125" grpId="0"/>
      <p:bldP spid="126" grpId="0"/>
      <p:bldP spid="128" grpId="0"/>
      <p:bldP spid="130" grpId="0" animBg="1"/>
      <p:bldP spid="131" grpId="0" animBg="1"/>
      <p:bldP spid="1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Google Shape;102;p17"/>
          <p:cNvCxnSpPr/>
          <p:nvPr/>
        </p:nvCxnSpPr>
        <p:spPr>
          <a:xfrm>
            <a:off x="571650" y="304300"/>
            <a:ext cx="8586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7"/>
          <p:cNvSpPr txBox="1"/>
          <p:nvPr/>
        </p:nvSpPr>
        <p:spPr>
          <a:xfrm>
            <a:off x="188825" y="134950"/>
            <a:ext cx="38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0</a:t>
            </a:r>
            <a:r>
              <a:rPr lang="de-DE" sz="10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8</a:t>
            </a:r>
            <a:endParaRPr sz="10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524105" y="473650"/>
            <a:ext cx="533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200" b="1" dirty="0">
                <a:solidFill>
                  <a:srgbClr val="0095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Welche Situationen können auftreten?</a:t>
            </a:r>
            <a:endParaRPr sz="2200" b="1" dirty="0">
              <a:solidFill>
                <a:srgbClr val="0095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571625" y="1410736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109" name="Google Shape;109;p17"/>
          <p:cNvSpPr/>
          <p:nvPr/>
        </p:nvSpPr>
        <p:spPr>
          <a:xfrm>
            <a:off x="574788" y="3201165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756439" y="3091047"/>
            <a:ext cx="3257425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 dirty="0">
                <a:latin typeface="Helvetica Neue"/>
                <a:ea typeface="Helvetica Neue Light"/>
                <a:cs typeface="Helvetica Neue Light"/>
                <a:sym typeface="Helvetica Neue"/>
              </a:rPr>
              <a:t>Unfall vom Fahrzeug oder Anhänger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Helvetica Neue"/>
                <a:ea typeface="Helvetica Neue Light"/>
                <a:cs typeface="Helvetica Neue Light"/>
                <a:sym typeface="Helvetica Neue"/>
              </a:rPr>
              <a:t>Auffahrunfall – Verursacher/Geschädigter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Helvetica Neue"/>
                <a:ea typeface="Helvetica Neue Light"/>
                <a:cs typeface="Helvetica Neue Light"/>
                <a:sym typeface="Helvetica Neue"/>
              </a:rPr>
              <a:t>Ware auf der Autobahn verstreut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Helvetica Neue"/>
                <a:ea typeface="Helvetica Neue Light"/>
                <a:cs typeface="Helvetica Neue Light"/>
                <a:sym typeface="Helvetica Neue"/>
              </a:rPr>
              <a:t>Personenschaden</a:t>
            </a:r>
            <a:endParaRPr lang="de-DE" sz="11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5109045" y="3088629"/>
            <a:ext cx="3464145" cy="1031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 dirty="0">
                <a:latin typeface="Helvetica Neue"/>
                <a:ea typeface="Helvetica Neue Light"/>
                <a:cs typeface="Helvetica Neue Light"/>
                <a:sym typeface="Helvetica Neue"/>
              </a:rPr>
              <a:t>Ihr Fahrzeug im Ausland: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Helvetica Neue"/>
                <a:ea typeface="Helvetica Neue Light"/>
                <a:cs typeface="Helvetica Neue Light"/>
                <a:sym typeface="Helvetica Neue"/>
              </a:rPr>
              <a:t>Sprachbarriere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Helvetica Neue"/>
                <a:ea typeface="Helvetica Neue Light"/>
                <a:cs typeface="Helvetica Neue Light"/>
                <a:sym typeface="Helvetica Neue"/>
              </a:rPr>
              <a:t>Vertrauenswürdige Werkstatt suchen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Helvetica Neue"/>
                <a:ea typeface="Helvetica Neue Light"/>
                <a:cs typeface="Helvetica Neue Light"/>
                <a:sym typeface="Helvetica Neue"/>
              </a:rPr>
              <a:t>Zahlungsschwierigkeiten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Helvetica Neue"/>
                <a:ea typeface="Helvetica Neue Light"/>
                <a:cs typeface="Helvetica Neue Light"/>
                <a:sym typeface="Helvetica Neue"/>
              </a:rPr>
              <a:t>Alltägliche Situationen sind erschwert</a:t>
            </a:r>
            <a:endParaRPr sz="11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4927400" y="1416187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120" name="Google Shape;120;p17"/>
          <p:cNvSpPr/>
          <p:nvPr/>
        </p:nvSpPr>
        <p:spPr>
          <a:xfrm>
            <a:off x="4927400" y="3196829"/>
            <a:ext cx="111000" cy="111000"/>
          </a:xfrm>
          <a:prstGeom prst="ellipse">
            <a:avLst/>
          </a:prstGeom>
          <a:solidFill>
            <a:srgbClr val="5094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09496"/>
              </a:solidFill>
            </a:endParaRPr>
          </a:p>
        </p:txBody>
      </p:sp>
      <p:sp>
        <p:nvSpPr>
          <p:cNvPr id="29" name="Google Shape;110;p17">
            <a:extLst>
              <a:ext uri="{FF2B5EF4-FFF2-40B4-BE49-F238E27FC236}">
                <a16:creationId xmlns:a16="http://schemas.microsoft.com/office/drawing/2014/main" id="{03CCDD90-9ECD-4A6E-8890-07C0D4711A7D}"/>
              </a:ext>
            </a:extLst>
          </p:cNvPr>
          <p:cNvSpPr txBox="1"/>
          <p:nvPr/>
        </p:nvSpPr>
        <p:spPr>
          <a:xfrm>
            <a:off x="756439" y="1304413"/>
            <a:ext cx="3346352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 dirty="0">
                <a:latin typeface="Helvetica Neue"/>
                <a:ea typeface="Helvetica Neue Light"/>
                <a:cs typeface="Helvetica Neue Light"/>
                <a:sym typeface="Helvetica Neue"/>
              </a:rPr>
              <a:t>Ihr Fahrzeug oder Auflieger hat eine Panne: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Helvetica Neue"/>
                <a:ea typeface="Helvetica Neue Light"/>
                <a:cs typeface="Helvetica Neue Light"/>
                <a:sym typeface="Helvetica Neue"/>
              </a:rPr>
              <a:t>Sofortiges Abschleppen oder Evakuieren des Fahrzeuges zur Haus- bzw. nächsten Werkstatt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Helvetica Neue"/>
                <a:ea typeface="Helvetica Neue Light"/>
                <a:cs typeface="Helvetica Neue Light"/>
                <a:sym typeface="Helvetica Neue"/>
              </a:rPr>
              <a:t>Notreparatur an Ort und Stelle um die blockierten Bremsen zu lösen/deaktivieren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Helvetica Neue"/>
                <a:ea typeface="Helvetica Neue Light"/>
                <a:cs typeface="Helvetica Neue Light"/>
                <a:sym typeface="Helvetica Neue"/>
              </a:rPr>
              <a:t>Besorgung von neuen Reifen inkl. Montage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Helvetica Neue"/>
                <a:ea typeface="Helvetica Neue Light"/>
                <a:cs typeface="Helvetica Neue Light"/>
                <a:sym typeface="Helvetica Neue"/>
              </a:rPr>
              <a:t>Diagnostik vor Ort erforderlich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Helvetica Neue"/>
                <a:ea typeface="Helvetica Neue Light"/>
                <a:cs typeface="Helvetica Neue Light"/>
                <a:sym typeface="Helvetica Neue"/>
              </a:rPr>
              <a:t>Ausfall von Kühltransportanhänger</a:t>
            </a:r>
          </a:p>
        </p:txBody>
      </p:sp>
      <p:sp>
        <p:nvSpPr>
          <p:cNvPr id="30" name="Google Shape;116;p17">
            <a:extLst>
              <a:ext uri="{FF2B5EF4-FFF2-40B4-BE49-F238E27FC236}">
                <a16:creationId xmlns:a16="http://schemas.microsoft.com/office/drawing/2014/main" id="{6ED01083-ABA2-4A24-B915-457601F89431}"/>
              </a:ext>
            </a:extLst>
          </p:cNvPr>
          <p:cNvSpPr txBox="1"/>
          <p:nvPr/>
        </p:nvSpPr>
        <p:spPr>
          <a:xfrm>
            <a:off x="5109039" y="1303512"/>
            <a:ext cx="3464152" cy="1031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 dirty="0">
                <a:latin typeface="Helvetica Neue"/>
                <a:ea typeface="Helvetica Neue Light"/>
                <a:cs typeface="Helvetica Neue Light"/>
                <a:sym typeface="Helvetica Neue"/>
              </a:rPr>
              <a:t>Polizei/BAG Kontrolle: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Helvetica Neue"/>
                <a:ea typeface="Helvetica Neue Light"/>
                <a:cs typeface="Helvetica Neue Light"/>
                <a:sym typeface="Helvetica Neue"/>
              </a:rPr>
              <a:t>Sprachbarriere von Fahrer und Beamten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Helvetica Neue"/>
                <a:ea typeface="Helvetica Neue Light"/>
                <a:cs typeface="Helvetica Neue Light"/>
                <a:sym typeface="Helvetica Neue"/>
              </a:rPr>
              <a:t>Mängelfeststellung vom Fahrzeug oder Anhänger, die nicht Straßenverkehrstauglich sind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Helvetica Neue"/>
                <a:ea typeface="Helvetica Neue Light"/>
                <a:cs typeface="Helvetica Neue Light"/>
                <a:sym typeface="Helvetica Neue"/>
              </a:rPr>
              <a:t>Mängel bei der Ladungs- und Transportsicherung</a:t>
            </a:r>
            <a:endParaRPr sz="11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" name="Google Shape;143;p18">
            <a:extLst>
              <a:ext uri="{FF2B5EF4-FFF2-40B4-BE49-F238E27FC236}">
                <a16:creationId xmlns:a16="http://schemas.microsoft.com/office/drawing/2014/main" id="{D1B601D5-E762-4B13-AD1E-11F799FEE9AB}"/>
              </a:ext>
            </a:extLst>
          </p:cNvPr>
          <p:cNvSpPr txBox="1"/>
          <p:nvPr/>
        </p:nvSpPr>
        <p:spPr>
          <a:xfrm>
            <a:off x="297883" y="4426313"/>
            <a:ext cx="8586599" cy="369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chemeClr val="lt1"/>
                </a:solidFill>
              </a:rPr>
              <a:t>Panne mitten in der Nacht? Kein Problem, wir sind 24/7 für Sie erreichbar!</a:t>
            </a:r>
            <a:endParaRPr sz="1200" dirty="0">
              <a:solidFill>
                <a:schemeClr val="lt1"/>
              </a:solidFill>
            </a:endParaRPr>
          </a:p>
        </p:txBody>
      </p:sp>
      <p:pic>
        <p:nvPicPr>
          <p:cNvPr id="14" name="Google Shape;91;p16">
            <a:extLst>
              <a:ext uri="{FF2B5EF4-FFF2-40B4-BE49-F238E27FC236}">
                <a16:creationId xmlns:a16="http://schemas.microsoft.com/office/drawing/2014/main" id="{09E6B89C-AF8B-4987-9C37-0CEA7A3480B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2775" y="0"/>
            <a:ext cx="3694358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347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9" grpId="0" animBg="1"/>
      <p:bldP spid="112" grpId="0"/>
      <p:bldP spid="115" grpId="0"/>
      <p:bldP spid="119" grpId="0" animBg="1"/>
      <p:bldP spid="120" grpId="0" animBg="1"/>
      <p:bldP spid="29" grpId="0"/>
      <p:bldP spid="30" grpId="0"/>
      <p:bldP spid="31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1184</Words>
  <Application>Microsoft Office PowerPoint</Application>
  <PresentationFormat>Bildschirmpräsentation (16:9)</PresentationFormat>
  <Paragraphs>181</Paragraphs>
  <Slides>16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Helvetica Neue</vt:lpstr>
      <vt:lpstr>Helvetica Neue Light</vt:lpstr>
      <vt:lpstr>Arial</vt:lpstr>
      <vt:lpstr>Simple Light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Meller Alexander</dc:creator>
  <cp:lastModifiedBy>Alexander Meller</cp:lastModifiedBy>
  <cp:revision>20</cp:revision>
  <cp:lastPrinted>2022-04-08T11:48:54Z</cp:lastPrinted>
  <dcterms:modified xsi:type="dcterms:W3CDTF">2022-04-13T09:13:57Z</dcterms:modified>
</cp:coreProperties>
</file>